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2">
  <p:sldMasterIdLst>
    <p:sldMasterId id="2147483690" r:id="rId1"/>
  </p:sldMasterIdLst>
  <p:notesMasterIdLst>
    <p:notesMasterId r:id="rId25"/>
  </p:notesMasterIdLst>
  <p:handoutMasterIdLst>
    <p:handoutMasterId r:id="rId26"/>
  </p:handoutMasterIdLst>
  <p:sldIdLst>
    <p:sldId id="292" r:id="rId2"/>
    <p:sldId id="807" r:id="rId3"/>
    <p:sldId id="808" r:id="rId4"/>
    <p:sldId id="752" r:id="rId5"/>
    <p:sldId id="712" r:id="rId6"/>
    <p:sldId id="768" r:id="rId7"/>
    <p:sldId id="800" r:id="rId8"/>
    <p:sldId id="801" r:id="rId9"/>
    <p:sldId id="809" r:id="rId10"/>
    <p:sldId id="779" r:id="rId11"/>
    <p:sldId id="780" r:id="rId12"/>
    <p:sldId id="620" r:id="rId13"/>
    <p:sldId id="777" r:id="rId14"/>
    <p:sldId id="778" r:id="rId15"/>
    <p:sldId id="706" r:id="rId16"/>
    <p:sldId id="783" r:id="rId17"/>
    <p:sldId id="707" r:id="rId18"/>
    <p:sldId id="708" r:id="rId19"/>
    <p:sldId id="790" r:id="rId20"/>
    <p:sldId id="709" r:id="rId21"/>
    <p:sldId id="803" r:id="rId22"/>
    <p:sldId id="802" r:id="rId23"/>
    <p:sldId id="805" r:id="rId24"/>
  </p:sldIdLst>
  <p:sldSz cx="9144000" cy="6858000" type="letter"/>
  <p:notesSz cx="7315200" cy="96012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4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59">
          <p15:clr>
            <a:srgbClr val="A4A3A4"/>
          </p15:clr>
        </p15:guide>
        <p15:guide id="2" pos="307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clrMode="bw" scaleToFitPaper="1" frameSlides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8FFD"/>
    <a:srgbClr val="0E50C0"/>
    <a:srgbClr val="000000"/>
    <a:srgbClr val="021344"/>
    <a:srgbClr val="FFFFFF"/>
    <a:srgbClr val="021856"/>
    <a:srgbClr val="001F64"/>
    <a:srgbClr val="001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49" autoAdjust="0"/>
    <p:restoredTop sz="88610" autoAdjust="0"/>
  </p:normalViewPr>
  <p:slideViewPr>
    <p:cSldViewPr snapToGrid="0">
      <p:cViewPr varScale="1">
        <p:scale>
          <a:sx n="136" d="100"/>
          <a:sy n="136" d="100"/>
        </p:scale>
        <p:origin x="3896" y="200"/>
      </p:cViewPr>
      <p:guideLst>
        <p:guide orient="horz" pos="391"/>
        <p:guide pos="2880"/>
        <p:guide pos="480"/>
      </p:guideLst>
    </p:cSldViewPr>
  </p:slideViewPr>
  <p:outlineViewPr>
    <p:cViewPr>
      <p:scale>
        <a:sx n="25" d="100"/>
        <a:sy n="25" d="100"/>
      </p:scale>
      <p:origin x="0" y="-259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562"/>
    </p:cViewPr>
  </p:sorterViewPr>
  <p:notesViewPr>
    <p:cSldViewPr snapToGrid="0">
      <p:cViewPr varScale="1">
        <p:scale>
          <a:sx n="71" d="100"/>
          <a:sy n="71" d="100"/>
        </p:scale>
        <p:origin x="3012" y="66"/>
      </p:cViewPr>
      <p:guideLst>
        <p:guide orient="horz" pos="2259"/>
        <p:guide pos="30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2" Type="http://schemas.openxmlformats.org/officeDocument/2006/relationships/slide" Target="slides/slide5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7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03128"/>
            <a:ext cx="3169920" cy="4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944" tIns="0" rIns="19944" bIns="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000" b="0" i="1">
                <a:solidFill>
                  <a:srgbClr val="FFFFFF"/>
                </a:solidFill>
                <a:effectLst/>
              </a:defRPr>
            </a:lvl1pPr>
          </a:lstStyle>
          <a:p>
            <a:fld id="{E276A044-7C08-47DE-8B62-1856F647AE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3128"/>
            <a:ext cx="3169920" cy="4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944" tIns="0" rIns="19944" bIns="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 b="0" i="1">
                <a:solidFill>
                  <a:srgbClr val="FFFFFF"/>
                </a:solidFill>
                <a:effectLst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08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4638" y="307975"/>
            <a:ext cx="6772275" cy="5080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413982" y="5943772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413982" y="6380875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>
            <a:off x="413982" y="682257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>
            <a:off x="413982" y="7290353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413982" y="7728989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auto">
          <a:xfrm>
            <a:off x="413982" y="8167624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6" name="Line 9"/>
          <p:cNvSpPr>
            <a:spLocks noChangeShapeType="1"/>
          </p:cNvSpPr>
          <p:nvPr/>
        </p:nvSpPr>
        <p:spPr bwMode="auto">
          <a:xfrm>
            <a:off x="413982" y="863846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7" name="Line 10"/>
          <p:cNvSpPr>
            <a:spLocks noChangeShapeType="1"/>
          </p:cNvSpPr>
          <p:nvPr/>
        </p:nvSpPr>
        <p:spPr bwMode="auto">
          <a:xfrm>
            <a:off x="413982" y="9078638"/>
            <a:ext cx="6458857" cy="0"/>
          </a:xfrm>
          <a:prstGeom prst="line">
            <a:avLst/>
          </a:prstGeom>
          <a:noFill/>
          <a:ln w="12699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9460" tIns="44730" rIns="89460" bIns="44730" anchor="ctr"/>
          <a:lstStyle/>
          <a:p>
            <a:endParaRPr lang="en-US"/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6351102" y="9229839"/>
            <a:ext cx="347294" cy="249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1" tIns="44997" rIns="89991" bIns="44997" anchor="ctr">
            <a:spAutoFit/>
          </a:bodyPr>
          <a:lstStyle/>
          <a:p>
            <a:pPr algn="r" eaLnBrk="0" hangingPunct="0"/>
            <a:fld id="{D39AE2AD-DA30-4EE3-96FB-640AA19FEBA2}" type="slidenum">
              <a:rPr lang="en-US" sz="1000" b="0">
                <a:solidFill>
                  <a:schemeClr val="tx1"/>
                </a:solidFill>
              </a:rPr>
              <a:pPr algn="r" eaLnBrk="0" hangingPunct="0"/>
              <a:t>‹#›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19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1808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0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7501" y="9065745"/>
            <a:ext cx="3043238" cy="465138"/>
          </a:xfrm>
          <a:prstGeom prst="rect">
            <a:avLst/>
          </a:prstGeom>
        </p:spPr>
        <p:txBody>
          <a:bodyPr/>
          <a:lstStyle/>
          <a:p>
            <a:fld id="{49AEAFA6-CC89-47BC-A258-CC161ED213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252413" y="268288"/>
            <a:ext cx="6853237" cy="5138737"/>
          </a:xfrm>
        </p:spPr>
      </p:sp>
      <p:sp>
        <p:nvSpPr>
          <p:cNvPr id="4" name="Notes Placeholder 3"/>
          <p:cNvSpPr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24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2413" y="268288"/>
            <a:ext cx="6853237" cy="51387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7501" y="9065745"/>
            <a:ext cx="3043238" cy="465138"/>
          </a:xfrm>
          <a:prstGeom prst="rect">
            <a:avLst/>
          </a:prstGeom>
        </p:spPr>
        <p:txBody>
          <a:bodyPr/>
          <a:lstStyle/>
          <a:p>
            <a:fld id="{343AA19E-BDBA-40C3-8532-5AD639AD5DC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8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47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0125" y="53340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0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0125" y="53340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49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0125" y="53340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8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0125" y="53340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59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0125" y="533400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3411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/>
              <a:t>CLICK TO EDIT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0" y="2790782"/>
            <a:ext cx="7567594" cy="1200329"/>
          </a:xfr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Program Name                                                                            Date (e.g. July 1 to July 9, 2011)                                  Speaker/Faculty Name</a:t>
            </a:r>
          </a:p>
        </p:txBody>
      </p:sp>
    </p:spTree>
    <p:extLst>
      <p:ext uri="{BB962C8B-B14F-4D97-AF65-F5344CB8AC3E}">
        <p14:creationId xmlns:p14="http://schemas.microsoft.com/office/powerpoint/2010/main" val="652851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90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2659"/>
            <a:ext cx="5111750" cy="52063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523"/>
            <a:ext cx="3008313" cy="38725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435100"/>
            <a:ext cx="3008313" cy="254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8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142" y="4950686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7142" y="762861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7142" y="5517424"/>
            <a:ext cx="5486400" cy="8548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2288" y="5061215"/>
            <a:ext cx="54864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843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 bwMode="gray"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831" y="2790782"/>
            <a:ext cx="7546228" cy="731170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/>
          </p:nvPr>
        </p:nvSpPr>
        <p:spPr>
          <a:xfrm>
            <a:off x="820831" y="3741268"/>
            <a:ext cx="1373717" cy="430887"/>
          </a:xfrm>
          <a:noFill/>
        </p:spPr>
        <p:txBody>
          <a:bodyPr wrap="square" lIns="0" tIns="0" rIns="0" bIns="0">
            <a:spAutoFit/>
          </a:bodyPr>
          <a:lstStyle>
            <a:lvl1pPr marL="0" indent="0" algn="l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 algn="ctr">
              <a:buFontTx/>
              <a:buNone/>
              <a:defRPr sz="1400" b="1" i="0" baseline="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68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55334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7490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274637"/>
            <a:ext cx="8445500" cy="5686891"/>
          </a:xfrm>
        </p:spPr>
        <p:txBody>
          <a:bodyPr lIns="0" rIns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96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16" y="4406900"/>
            <a:ext cx="831638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416" y="2906713"/>
            <a:ext cx="83163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63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89880"/>
            <a:ext cx="41481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250" y="1429642"/>
            <a:ext cx="4148138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89880"/>
            <a:ext cx="41497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29642"/>
            <a:ext cx="4149725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021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8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941168"/>
            <a:ext cx="4402044" cy="888020"/>
          </a:xfrm>
        </p:spPr>
        <p:txBody>
          <a:bodyPr>
            <a:normAutofit/>
          </a:bodyPr>
          <a:lstStyle>
            <a:lvl1pPr>
              <a:defRPr sz="2000" b="0" i="1">
                <a:latin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19120" y="1628800"/>
            <a:ext cx="4402044" cy="30629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1">
                <a:latin typeface="Georgia"/>
              </a:defRPr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lipArt Placeholder 12"/>
          <p:cNvSpPr>
            <a:spLocks noGrp="1"/>
          </p:cNvSpPr>
          <p:nvPr>
            <p:ph type="clipArt" sz="quarter" idx="14"/>
          </p:nvPr>
        </p:nvSpPr>
        <p:spPr>
          <a:xfrm>
            <a:off x="2296" y="1628800"/>
            <a:ext cx="4377018" cy="3062941"/>
          </a:xfrm>
        </p:spPr>
        <p:txBody>
          <a:bodyPr/>
          <a:lstStyle/>
          <a:p>
            <a:r>
              <a:rPr lang="en-US" dirty="0"/>
              <a:t>Click icon to add clip art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81000" y="5013512"/>
            <a:ext cx="3367088" cy="369888"/>
          </a:xfrm>
        </p:spPr>
        <p:txBody>
          <a:bodyPr>
            <a:normAutofit/>
          </a:bodyPr>
          <a:lstStyle>
            <a:lvl1pPr marL="0" indent="0">
              <a:buNone/>
              <a:defRPr sz="1400" b="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580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257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83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553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286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spc="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s://web.stanford.edu/~hastie/glmnet/glmnet_alpha.html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63.png"/><Relationship Id="rId4" Type="http://schemas.openxmlformats.org/officeDocument/2006/relationships/image" Target="../media/image8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890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0830" y="1652557"/>
            <a:ext cx="8018369" cy="137583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800" dirty="0"/>
              <a:t>MMA 867</a:t>
            </a:r>
            <a:br>
              <a:rPr lang="en-US" sz="2800" dirty="0"/>
            </a:br>
            <a:r>
              <a:rPr lang="en-US" sz="2800" dirty="0"/>
              <a:t>Predictive Analytics</a:t>
            </a:r>
            <a:br>
              <a:rPr lang="en-US" sz="2800" dirty="0"/>
            </a:br>
            <a:br>
              <a:rPr lang="en-US" sz="3200" dirty="0"/>
            </a:br>
            <a:r>
              <a:rPr lang="en-US" dirty="0"/>
              <a:t>Regression</a:t>
            </a:r>
            <a:endParaRPr lang="en-CA" sz="320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820830" y="3424631"/>
            <a:ext cx="7567594" cy="1200329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CA" dirty="0"/>
              <a:t>Master of Management Analytics </a:t>
            </a:r>
            <a:br>
              <a:rPr lang="en-CA" dirty="0"/>
            </a:br>
            <a:br>
              <a:rPr lang="en-CA" dirty="0"/>
            </a:br>
            <a:r>
              <a:rPr lang="en-CA" dirty="0"/>
              <a:t>Jue Wang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80465" tIns="40232" rIns="80465" bIns="40232" rtlCol="0">
            <a:noAutofit/>
          </a:bodyPr>
          <a:lstStyle/>
          <a:p>
            <a:r>
              <a:rPr lang="en-US" dirty="0"/>
              <a:t>In the world of "Big Data”, there are many predictors. </a:t>
            </a:r>
          </a:p>
          <a:p>
            <a:r>
              <a:rPr lang="en-US" dirty="0"/>
              <a:t>One can produce even more predictors by considering the interactions </a:t>
            </a:r>
          </a:p>
          <a:p>
            <a:pPr lvl="1"/>
            <a:r>
              <a:rPr lang="en-US" dirty="0"/>
              <a:t>In the diamond dataset, cut*color*clarity interactions result in 5*6*7=350 new variables. </a:t>
            </a:r>
          </a:p>
          <a:p>
            <a:r>
              <a:rPr lang="en-US" dirty="0"/>
              <a:t>Sometimes the number of predictors can be more than the number of samples.</a:t>
            </a:r>
          </a:p>
          <a:p>
            <a:endParaRPr lang="en-US" dirty="0"/>
          </a:p>
          <a:p>
            <a:r>
              <a:rPr lang="en-US" dirty="0"/>
              <a:t>How to decide which variables should be in the model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Forward</a:t>
            </a:r>
            <a:r>
              <a:rPr lang="en-US" altLang="zh-CN" dirty="0"/>
              <a:t>/backward</a:t>
            </a:r>
            <a:r>
              <a:rPr lang="en-US" dirty="0"/>
              <a:t> stepwise selection </a:t>
            </a:r>
          </a:p>
          <a:p>
            <a:pPr lvl="1"/>
            <a:r>
              <a:rPr lang="en-US" dirty="0"/>
              <a:t>Best subset selection (mixed integer optimization)</a:t>
            </a:r>
          </a:p>
          <a:p>
            <a:pPr lvl="1"/>
            <a:r>
              <a:rPr lang="en-US" dirty="0"/>
              <a:t>LASSO (regularized regression)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80465" tIns="40232" rIns="80465" bIns="40232" rtlCol="0" anchor="ctr">
            <a:noAutofit/>
          </a:bodyPr>
          <a:lstStyle/>
          <a:p>
            <a:r>
              <a:rPr lang="en-US" dirty="0"/>
              <a:t>Module 4: Variable Selection</a:t>
            </a:r>
          </a:p>
        </p:txBody>
      </p:sp>
    </p:spTree>
    <p:extLst>
      <p:ext uri="{BB962C8B-B14F-4D97-AF65-F5344CB8AC3E}">
        <p14:creationId xmlns:p14="http://schemas.microsoft.com/office/powerpoint/2010/main" val="142128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9F679-C600-4096-9981-017672A96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49" y="993756"/>
            <a:ext cx="8794751" cy="880499"/>
          </a:xfrm>
        </p:spPr>
        <p:txBody>
          <a:bodyPr>
            <a:normAutofit/>
          </a:bodyPr>
          <a:lstStyle/>
          <a:p>
            <a:r>
              <a:rPr lang="en-CA" sz="1800" dirty="0"/>
              <a:t>We can improve prediction accuracy by adding more ”features”. The downside is that we are prone to “overfitting”. </a:t>
            </a:r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  <a:p>
            <a:pPr lvl="1"/>
            <a:endParaRPr lang="en-CA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247F57-DE34-4EAA-86FC-3A99DAD3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Regularizations</a:t>
            </a:r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70D1F322-5E6A-40DF-97A7-10D2AB0BE74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03488" y="4522368"/>
            <a:ext cx="2017819" cy="18771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sp>
        <p:nvSpPr>
          <p:cNvPr id="9" name="TextBox 1">
            <a:extLst>
              <a:ext uri="{FF2B5EF4-FFF2-40B4-BE49-F238E27FC236}">
                <a16:creationId xmlns:a16="http://schemas.microsoft.com/office/drawing/2014/main" id="{AB9E2998-3EB7-451D-BAE8-FD8A27B3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3446" y="3191149"/>
            <a:ext cx="813080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  <a:spcBef>
                <a:spcPct val="20000"/>
              </a:spcBef>
              <a:spcAft>
                <a:spcPts val="300"/>
              </a:spcAft>
            </a:pPr>
            <a:r>
              <a:rPr lang="en-US" altLang="en-US" sz="1875" b="0" i="1" dirty="0">
                <a:solidFill>
                  <a:schemeClr val="tx1"/>
                </a:solidFill>
                <a:effectLst/>
                <a:latin typeface="+mn-lt"/>
              </a:rPr>
              <a:t>versus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4354110-0424-4EF5-97E8-AA1410416693}"/>
                  </a:ext>
                </a:extLst>
              </p:cNvPr>
              <p:cNvSpPr/>
              <p:nvPr/>
            </p:nvSpPr>
            <p:spPr>
              <a:xfrm>
                <a:off x="5527954" y="2711976"/>
                <a:ext cx="257856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effectLst/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dirty="0" smtClean="0">
                          <a:effectLst/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600" b="0" i="1" dirty="0">
                          <a:effectLst/>
                          <a:latin typeface="Cambria Math"/>
                        </a:rPr>
                        <m:t>𝑎</m:t>
                      </m:r>
                      <m:r>
                        <a:rPr lang="en-US" sz="1600" b="0" i="1" dirty="0">
                          <a:effectLst/>
                          <a:latin typeface="Cambria Math"/>
                        </a:rPr>
                        <m:t>+</m:t>
                      </m:r>
                      <m:r>
                        <a:rPr lang="en-US" sz="1600" i="1" dirty="0">
                          <a:effectLst/>
                          <a:latin typeface="Cambria Math"/>
                        </a:rPr>
                        <m:t>𝒃</m:t>
                      </m:r>
                      <m:r>
                        <a:rPr lang="en-US" sz="1600" b="0" i="1" dirty="0"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i="1" dirty="0">
                          <a:effectLst/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0" i="1" dirty="0">
                          <a:effectLst/>
                          <a:latin typeface="Cambria Math" panose="02040503050406030204" pitchFamily="18" charset="0"/>
                        </a:rPr>
                        <m:t>  + </m:t>
                      </m:r>
                      <m:r>
                        <a:rPr lang="en-US" sz="1600" b="0" i="1" dirty="0">
                          <a:effectLst/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sz="1600" dirty="0">
                  <a:effectLst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4354110-0424-4EF5-97E8-AA14104166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54" y="2711976"/>
                <a:ext cx="2578569" cy="338554"/>
              </a:xfrm>
              <a:prstGeom prst="rect">
                <a:avLst/>
              </a:prstGeom>
              <a:blipFill rotWithShape="0">
                <a:blip r:embed="rId3"/>
                <a:stretch>
                  <a:fillRect t="-89091" b="-1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BF31E9-2686-46DA-989D-22A40C05FE4B}"/>
                  </a:ext>
                </a:extLst>
              </p:cNvPr>
              <p:cNvSpPr/>
              <p:nvPr/>
            </p:nvSpPr>
            <p:spPr>
              <a:xfrm>
                <a:off x="5527954" y="3412898"/>
                <a:ext cx="3043975" cy="763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effectLst/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600" b="0" i="1" dirty="0" smtClean="0">
                          <a:effectLst/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600" b="0" i="1" dirty="0">
                          <a:effectLst/>
                          <a:latin typeface="Cambria Math"/>
                        </a:rPr>
                        <m:t>𝑎</m:t>
                      </m:r>
                      <m:r>
                        <a:rPr lang="en-US" sz="1600" b="0" i="1" dirty="0">
                          <a:effectLst/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600" i="1" dirty="0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sz="1600" b="0" i="1" dirty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CA" sz="1600" b="0" i="1" dirty="0">
                              <a:effectLst/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 dirty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600" b="0" i="1" dirty="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CA" sz="1600" b="0" i="1" dirty="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1600" b="0" i="1" dirty="0">
                          <a:effectLst/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1600" i="1" dirty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CA" sz="1600" b="0" i="1" dirty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CA" sz="1600" b="0" i="1" dirty="0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sz="1600" b="0" i="1" dirty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CA" sz="1600" b="0" i="1" dirty="0">
                          <a:effectLst/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1600" b="0" i="1" dirty="0">
                          <a:effectLst/>
                          <a:latin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lang="en-US" sz="1600" i="1" dirty="0">
                  <a:effectLst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CBF31E9-2686-46DA-989D-22A40C05F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954" y="3412898"/>
                <a:ext cx="3043975" cy="7636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1">
            <a:extLst>
              <a:ext uri="{FF2B5EF4-FFF2-40B4-BE49-F238E27FC236}">
                <a16:creationId xmlns:a16="http://schemas.microsoft.com/office/drawing/2014/main" id="{9460D229-1BBE-460E-B3A9-2275B449C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672" y="4294412"/>
            <a:ext cx="2480857" cy="30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20000"/>
              </a:spcBef>
              <a:spcAft>
                <a:spcPts val="300"/>
              </a:spcAft>
            </a:pPr>
            <a:r>
              <a:rPr lang="en-US" altLang="en-US" sz="1875" b="0" dirty="0">
                <a:solidFill>
                  <a:schemeClr val="tx1"/>
                </a:solidFill>
                <a:effectLst/>
                <a:latin typeface="+mn-lt"/>
              </a:rPr>
              <a:t>For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29DFAC8-D2B6-40F0-819A-3D1C5D5368E1}"/>
                  </a:ext>
                </a:extLst>
              </p:cNvPr>
              <p:cNvSpPr/>
              <p:nvPr/>
            </p:nvSpPr>
            <p:spPr>
              <a:xfrm>
                <a:off x="7004534" y="4245786"/>
                <a:ext cx="1252779" cy="342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CA" sz="1600" i="1" dirty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CA" sz="1600" i="1" dirty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600" i="1" dirty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1600" b="0" i="1" dirty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1600" b="0" i="1" dirty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1600" b="0" i="1" dirty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sz="1600" b="0" i="1" dirty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CA" sz="1600" dirty="0">
                  <a:effectLst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29DFAC8-D2B6-40F0-819A-3D1C5D536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534" y="4245786"/>
                <a:ext cx="1252779" cy="342979"/>
              </a:xfrm>
              <a:prstGeom prst="rect">
                <a:avLst/>
              </a:prstGeom>
              <a:blipFill rotWithShape="0"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AFDE757-908E-4389-A40A-EC90551251C2}"/>
                  </a:ext>
                </a:extLst>
              </p:cNvPr>
              <p:cNvSpPr/>
              <p:nvPr/>
            </p:nvSpPr>
            <p:spPr>
              <a:xfrm>
                <a:off x="7004534" y="4588764"/>
                <a:ext cx="17141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CA" sz="1600" i="1" dirty="0"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CA" sz="1600" i="1" dirty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600" i="1" dirty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1600" i="1" dirty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1600" b="0" dirty="0">
                          <a:effectLst/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CA" sz="1600" b="0" i="1" dirty="0">
                          <a:effectLst/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CA" sz="1600" b="0" i="1" dirty="0">
                          <a:effectLst/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en-CA" sz="1600" b="0" i="1" dirty="0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1600" dirty="0">
                  <a:effectLst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AFDE757-908E-4389-A40A-EC9055125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534" y="4588764"/>
                <a:ext cx="1714187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89091" b="-1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5ACE7EAF-7368-6345-8058-CB5B813CD1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860" y="2091424"/>
            <a:ext cx="4274658" cy="44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4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028">
            <a:extLst>
              <a:ext uri="{FF2B5EF4-FFF2-40B4-BE49-F238E27FC236}">
                <a16:creationId xmlns:a16="http://schemas.microsoft.com/office/drawing/2014/main" id="{8F63E572-49DB-412C-A838-81F565839A7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56524" y="1029271"/>
            <a:ext cx="0" cy="281106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>
              <a:ea typeface="MS PGothic" charset="0"/>
            </a:endParaRPr>
          </a:p>
        </p:txBody>
      </p:sp>
      <p:sp>
        <p:nvSpPr>
          <p:cNvPr id="4" name="Line 1029">
            <a:extLst>
              <a:ext uri="{FF2B5EF4-FFF2-40B4-BE49-F238E27FC236}">
                <a16:creationId xmlns:a16="http://schemas.microsoft.com/office/drawing/2014/main" id="{ACC9D280-DE4A-468B-B2B8-0FDB5E1722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56525" y="3840337"/>
            <a:ext cx="353615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>
              <a:ea typeface="MS PGothic" charset="0"/>
            </a:endParaRPr>
          </a:p>
        </p:txBody>
      </p:sp>
      <p:sp>
        <p:nvSpPr>
          <p:cNvPr id="5" name="Freeform 1031">
            <a:extLst>
              <a:ext uri="{FF2B5EF4-FFF2-40B4-BE49-F238E27FC236}">
                <a16:creationId xmlns:a16="http://schemas.microsoft.com/office/drawing/2014/main" id="{DCD18563-A922-4FA7-9A28-D786D0AC88EF}"/>
              </a:ext>
            </a:extLst>
          </p:cNvPr>
          <p:cNvSpPr>
            <a:spLocks/>
          </p:cNvSpPr>
          <p:nvPr/>
        </p:nvSpPr>
        <p:spPr bwMode="auto">
          <a:xfrm>
            <a:off x="2482664" y="1081024"/>
            <a:ext cx="3057434" cy="2674398"/>
          </a:xfrm>
          <a:custGeom>
            <a:avLst/>
            <a:gdLst>
              <a:gd name="T0" fmla="*/ 0 w 1872"/>
              <a:gd name="T1" fmla="*/ 0 h 1872"/>
              <a:gd name="T2" fmla="*/ 2147483647 w 1872"/>
              <a:gd name="T3" fmla="*/ 2147483647 h 1872"/>
              <a:gd name="T4" fmla="*/ 2147483647 w 1872"/>
              <a:gd name="T5" fmla="*/ 2147483647 h 1872"/>
              <a:gd name="T6" fmla="*/ 0 60000 65536"/>
              <a:gd name="T7" fmla="*/ 0 60000 65536"/>
              <a:gd name="T8" fmla="*/ 0 60000 65536"/>
              <a:gd name="connsiteX0" fmla="*/ 0 w 10116"/>
              <a:gd name="connsiteY0" fmla="*/ 0 h 9925"/>
              <a:gd name="connsiteX1" fmla="*/ 2564 w 10116"/>
              <a:gd name="connsiteY1" fmla="*/ 7949 h 9925"/>
              <a:gd name="connsiteX2" fmla="*/ 10116 w 10116"/>
              <a:gd name="connsiteY2" fmla="*/ 9925 h 9925"/>
              <a:gd name="connsiteX0" fmla="*/ 0 w 10000"/>
              <a:gd name="connsiteY0" fmla="*/ 0 h 10000"/>
              <a:gd name="connsiteX1" fmla="*/ 2535 w 10000"/>
              <a:gd name="connsiteY1" fmla="*/ 8009 h 10000"/>
              <a:gd name="connsiteX2" fmla="*/ 10000 w 10000"/>
              <a:gd name="connsiteY2" fmla="*/ 10000 h 10000"/>
              <a:gd name="connsiteX0" fmla="*/ 0 w 11546"/>
              <a:gd name="connsiteY0" fmla="*/ 0 h 9924"/>
              <a:gd name="connsiteX1" fmla="*/ 2535 w 11546"/>
              <a:gd name="connsiteY1" fmla="*/ 8009 h 9924"/>
              <a:gd name="connsiteX2" fmla="*/ 11546 w 11546"/>
              <a:gd name="connsiteY2" fmla="*/ 9924 h 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46" h="9924">
                <a:moveTo>
                  <a:pt x="0" y="0"/>
                </a:moveTo>
                <a:cubicBezTo>
                  <a:pt x="444" y="3165"/>
                  <a:pt x="887" y="6329"/>
                  <a:pt x="2535" y="8009"/>
                </a:cubicBezTo>
                <a:cubicBezTo>
                  <a:pt x="4182" y="9688"/>
                  <a:pt x="10092" y="9920"/>
                  <a:pt x="11546" y="9924"/>
                </a:cubicBezTo>
              </a:path>
            </a:pathLst>
          </a:custGeom>
          <a:noFill/>
          <a:ln w="31750" cap="flat" cmpd="sng">
            <a:solidFill>
              <a:srgbClr val="0070C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350"/>
          </a:p>
        </p:txBody>
      </p:sp>
      <p:sp>
        <p:nvSpPr>
          <p:cNvPr id="6" name="Freeform 1032">
            <a:extLst>
              <a:ext uri="{FF2B5EF4-FFF2-40B4-BE49-F238E27FC236}">
                <a16:creationId xmlns:a16="http://schemas.microsoft.com/office/drawing/2014/main" id="{298693C1-1A8E-4B3C-89D3-0B290A6E7AD1}"/>
              </a:ext>
            </a:extLst>
          </p:cNvPr>
          <p:cNvSpPr>
            <a:spLocks/>
          </p:cNvSpPr>
          <p:nvPr/>
        </p:nvSpPr>
        <p:spPr bwMode="auto">
          <a:xfrm>
            <a:off x="2647604" y="1057687"/>
            <a:ext cx="3134916" cy="2068659"/>
          </a:xfrm>
          <a:custGeom>
            <a:avLst/>
            <a:gdLst>
              <a:gd name="T0" fmla="*/ 0 w 2256"/>
              <a:gd name="T1" fmla="*/ 0 h 1704"/>
              <a:gd name="T2" fmla="*/ 2147483647 w 2256"/>
              <a:gd name="T3" fmla="*/ 2147483647 h 1704"/>
              <a:gd name="T4" fmla="*/ 2147483647 w 2256"/>
              <a:gd name="T5" fmla="*/ 2147483647 h 17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56" h="1704">
                <a:moveTo>
                  <a:pt x="0" y="0"/>
                </a:moveTo>
                <a:cubicBezTo>
                  <a:pt x="172" y="780"/>
                  <a:pt x="344" y="1560"/>
                  <a:pt x="720" y="1632"/>
                </a:cubicBezTo>
                <a:cubicBezTo>
                  <a:pt x="1096" y="1704"/>
                  <a:pt x="2000" y="632"/>
                  <a:pt x="2256" y="432"/>
                </a:cubicBezTo>
              </a:path>
            </a:pathLst>
          </a:custGeom>
          <a:noFill/>
          <a:ln w="31750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CA" sz="1350"/>
          </a:p>
        </p:txBody>
      </p:sp>
      <p:sp>
        <p:nvSpPr>
          <p:cNvPr id="7" name="Text Box 1033">
            <a:extLst>
              <a:ext uri="{FF2B5EF4-FFF2-40B4-BE49-F238E27FC236}">
                <a16:creationId xmlns:a16="http://schemas.microsoft.com/office/drawing/2014/main" id="{61112A2A-22B7-49A7-96F7-7A9371849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8698" y="942230"/>
            <a:ext cx="126801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0" dirty="0">
                <a:solidFill>
                  <a:schemeClr val="tx1"/>
                </a:solidFill>
                <a:effectLst/>
                <a:latin typeface="+mn-lt"/>
              </a:rPr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034">
                <a:extLst>
                  <a:ext uri="{FF2B5EF4-FFF2-40B4-BE49-F238E27FC236}">
                    <a16:creationId xmlns:a16="http://schemas.microsoft.com/office/drawing/2014/main" id="{FE46C42C-74CB-414B-BCAA-A9BE9CB166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91415" y="3925254"/>
                <a:ext cx="1633770" cy="33855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>
                <a:spAutoFit/>
              </a:bodyPr>
              <a:lstStyle>
                <a:lvl1pPr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600" b="0" dirty="0">
                    <a:solidFill>
                      <a:schemeClr val="tx1"/>
                    </a:solidFill>
                    <a:effectLst/>
                    <a:latin typeface="+mn-lt"/>
                  </a:rPr>
                  <a:t>Complexity, “</a:t>
                </a:r>
                <a14:m>
                  <m:oMath xmlns:m="http://schemas.openxmlformats.org/officeDocument/2006/math">
                    <m:r>
                      <a:rPr lang="en-CA" sz="1600" b="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en-US" sz="1600" b="0" i="1" dirty="0">
                    <a:solidFill>
                      <a:schemeClr val="tx1"/>
                    </a:solidFill>
                    <a:effectLst/>
                    <a:latin typeface="+mn-lt"/>
                  </a:rPr>
                  <a:t>”</a:t>
                </a:r>
              </a:p>
            </p:txBody>
          </p:sp>
        </mc:Choice>
        <mc:Fallback xmlns="">
          <p:sp>
            <p:nvSpPr>
              <p:cNvPr id="8" name="Text Box 103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E46C42C-74CB-414B-BCAA-A9BE9CB16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1415" y="3925254"/>
                <a:ext cx="163377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2239" t="-5455" b="-23636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1035">
            <a:extLst>
              <a:ext uri="{FF2B5EF4-FFF2-40B4-BE49-F238E27FC236}">
                <a16:creationId xmlns:a16="http://schemas.microsoft.com/office/drawing/2014/main" id="{29336348-E010-4CDF-99E6-C3A833CE4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2681" y="1336144"/>
            <a:ext cx="3351319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0">
                <a:solidFill>
                  <a:schemeClr val="tx1"/>
                </a:solidFill>
                <a:effectLst/>
                <a:latin typeface="+mn-lt"/>
              </a:rPr>
              <a:t>Out-of-sample </a:t>
            </a:r>
            <a:r>
              <a:rPr lang="en-US" altLang="en-US" sz="1600" b="0" dirty="0">
                <a:solidFill>
                  <a:schemeClr val="tx1"/>
                </a:solidFill>
                <a:effectLst/>
                <a:latin typeface="+mn-lt"/>
              </a:rPr>
              <a:t>(Prediction) Error</a:t>
            </a:r>
          </a:p>
        </p:txBody>
      </p:sp>
      <p:sp>
        <p:nvSpPr>
          <p:cNvPr id="10" name="Text Box 1036">
            <a:extLst>
              <a:ext uri="{FF2B5EF4-FFF2-40B4-BE49-F238E27FC236}">
                <a16:creationId xmlns:a16="http://schemas.microsoft.com/office/drawing/2014/main" id="{5436D7EB-19CD-4FC2-9C12-323A89BC4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4031" y="3314064"/>
            <a:ext cx="2552687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b="0" i="1" dirty="0">
                <a:solidFill>
                  <a:schemeClr val="tx1"/>
                </a:solidFill>
                <a:effectLst/>
                <a:latin typeface="+mn-lt"/>
              </a:rPr>
              <a:t>In-sample </a:t>
            </a:r>
            <a:r>
              <a:rPr lang="en-US" altLang="en-US" sz="1600" b="0" dirty="0">
                <a:solidFill>
                  <a:schemeClr val="tx1"/>
                </a:solidFill>
                <a:effectLst/>
                <a:latin typeface="+mn-lt"/>
              </a:rPr>
              <a:t>(fitting) </a:t>
            </a:r>
            <a:r>
              <a:rPr lang="en-US" altLang="en-US" sz="1600" b="0" i="1" dirty="0">
                <a:solidFill>
                  <a:schemeClr val="tx1"/>
                </a:solidFill>
                <a:effectLst/>
                <a:latin typeface="+mn-lt"/>
              </a:rPr>
              <a:t>Error</a:t>
            </a:r>
          </a:p>
        </p:txBody>
      </p:sp>
      <p:sp>
        <p:nvSpPr>
          <p:cNvPr id="11" name="Line 1037">
            <a:extLst>
              <a:ext uri="{FF2B5EF4-FFF2-40B4-BE49-F238E27FC236}">
                <a16:creationId xmlns:a16="http://schemas.microsoft.com/office/drawing/2014/main" id="{8D4E6404-9F91-42A3-A727-62200450D6A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5417" y="3031743"/>
            <a:ext cx="2472" cy="808594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>
              <a:ea typeface="MS PGothic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038">
                <a:extLst>
                  <a:ext uri="{FF2B5EF4-FFF2-40B4-BE49-F238E27FC236}">
                    <a16:creationId xmlns:a16="http://schemas.microsoft.com/office/drawing/2014/main" id="{2CBF1B39-8BDC-47B5-B7C0-E0ADF38D26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56650" y="3840337"/>
                <a:ext cx="934640" cy="33291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CA717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b="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en-US" sz="1600" b="0" i="1" baseline="-14000" dirty="0" err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𝑜𝑝𝑡</m:t>
                      </m:r>
                    </m:oMath>
                  </m:oMathPara>
                </a14:m>
                <a:endParaRPr lang="en-US" altLang="en-US" sz="1600" b="0" baseline="-14000" dirty="0">
                  <a:solidFill>
                    <a:schemeClr val="tx1"/>
                  </a:solidFill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12" name="Text Box 103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CBF1B39-8BDC-47B5-B7C0-E0ADF38D2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6650" y="3840337"/>
                <a:ext cx="934640" cy="332912"/>
              </a:xfrm>
              <a:prstGeom prst="rect">
                <a:avLst/>
              </a:prstGeom>
              <a:blipFill rotWithShape="0">
                <a:blip r:embed="rId4"/>
                <a:stretch>
                  <a:fillRect b="-5455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63" name="Title 1">
            <a:extLst>
              <a:ext uri="{FF2B5EF4-FFF2-40B4-BE49-F238E27FC236}">
                <a16:creationId xmlns:a16="http://schemas.microsoft.com/office/drawing/2014/main" id="{1CE4726B-3533-48B0-A6F7-FCAD4D2D4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03" y="75007"/>
            <a:ext cx="7227597" cy="648072"/>
          </a:xfrm>
        </p:spPr>
        <p:txBody>
          <a:bodyPr/>
          <a:lstStyle/>
          <a:p>
            <a:r>
              <a:rPr lang="en-US" altLang="en-US" sz="2400" dirty="0"/>
              <a:t>In-sample, Out-of-sample Errors vs. model complexity</a:t>
            </a:r>
          </a:p>
        </p:txBody>
      </p:sp>
      <p:sp>
        <p:nvSpPr>
          <p:cNvPr id="13" name="Text Box 1035">
            <a:extLst>
              <a:ext uri="{FF2B5EF4-FFF2-40B4-BE49-F238E27FC236}">
                <a16:creationId xmlns:a16="http://schemas.microsoft.com/office/drawing/2014/main" id="{29336348-E010-4CDF-99E6-C3A833CE4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03" y="5874271"/>
            <a:ext cx="836342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0" dirty="0">
                <a:solidFill>
                  <a:schemeClr val="tx1"/>
                </a:solidFill>
                <a:effectLst/>
                <a:latin typeface="+mj-lt"/>
              </a:rPr>
              <a:t>Most machine learning algorithms need optimization to find the optimal model</a:t>
            </a:r>
            <a:r>
              <a:rPr lang="en-US" altLang="en-US" sz="1800" b="0">
                <a:solidFill>
                  <a:schemeClr val="tx1"/>
                </a:solidFill>
                <a:effectLst/>
                <a:latin typeface="+mj-lt"/>
              </a:rPr>
              <a:t>. </a:t>
            </a:r>
            <a:endParaRPr lang="en-US" altLang="en-US" sz="1800" b="0" dirty="0"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2984" y="3383220"/>
            <a:ext cx="1917748" cy="2014903"/>
            <a:chOff x="135863" y="3390217"/>
            <a:chExt cx="1917748" cy="2014903"/>
          </a:xfrm>
        </p:grpSpPr>
        <p:sp>
          <p:nvSpPr>
            <p:cNvPr id="15" name="Rectangle 14"/>
            <p:cNvSpPr/>
            <p:nvPr/>
          </p:nvSpPr>
          <p:spPr>
            <a:xfrm>
              <a:off x="428695" y="3390217"/>
              <a:ext cx="13260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b="0">
                  <a:solidFill>
                    <a:srgbClr val="FF0000"/>
                  </a:solidFill>
                  <a:effectLst/>
                </a:rPr>
                <a:t>underfitting</a:t>
              </a:r>
              <a:endParaRPr lang="en-US" altLang="en-US" sz="1800" b="0" i="1" dirty="0">
                <a:solidFill>
                  <a:srgbClr val="FF0000"/>
                </a:solidFill>
                <a:effectLst/>
              </a:endParaRPr>
            </a:p>
          </p:txBody>
        </p:sp>
        <p:pic>
          <p:nvPicPr>
            <p:cNvPr id="16" name="Content Placeholder 5">
              <a:extLst>
                <a:ext uri="{FF2B5EF4-FFF2-40B4-BE49-F238E27FC236}">
                  <a16:creationId xmlns:a16="http://schemas.microsoft.com/office/drawing/2014/main" id="{D3D930ED-4163-4D4C-BD59-2A846F386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10" t="1141" b="58505"/>
            <a:stretch/>
          </p:blipFill>
          <p:spPr>
            <a:xfrm>
              <a:off x="135863" y="3808811"/>
              <a:ext cx="1917748" cy="159630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776719" y="3483341"/>
            <a:ext cx="1757681" cy="1947639"/>
            <a:chOff x="6776719" y="3441017"/>
            <a:chExt cx="1757681" cy="1947639"/>
          </a:xfrm>
        </p:grpSpPr>
        <p:sp>
          <p:nvSpPr>
            <p:cNvPr id="2" name="Rectangle 1"/>
            <p:cNvSpPr/>
            <p:nvPr/>
          </p:nvSpPr>
          <p:spPr>
            <a:xfrm>
              <a:off x="7072205" y="3441017"/>
              <a:ext cx="11849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b="0">
                  <a:solidFill>
                    <a:srgbClr val="FF0000"/>
                  </a:solidFill>
                  <a:effectLst/>
                </a:rPr>
                <a:t>overfitting</a:t>
              </a:r>
              <a:endParaRPr lang="en-US" altLang="en-US" sz="1800" b="0" i="1" dirty="0">
                <a:solidFill>
                  <a:srgbClr val="FF0000"/>
                </a:solidFill>
                <a:effectLst/>
              </a:endParaRPr>
            </a:p>
          </p:txBody>
        </p:sp>
        <p:pic>
          <p:nvPicPr>
            <p:cNvPr id="17" name="Content Placeholder 5">
              <a:extLst>
                <a:ext uri="{FF2B5EF4-FFF2-40B4-BE49-F238E27FC236}">
                  <a16:creationId xmlns:a16="http://schemas.microsoft.com/office/drawing/2014/main" id="{D3D930ED-4163-4D4C-BD59-2A846F386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974" t="53359" r="50967" b="8265"/>
            <a:stretch/>
          </p:blipFill>
          <p:spPr>
            <a:xfrm>
              <a:off x="6776719" y="3809999"/>
              <a:ext cx="1757681" cy="1578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8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9250" y="772003"/>
                <a:ext cx="8445500" cy="56287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Minimize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training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as well as the model complexity. </a:t>
                </a:r>
              </a:p>
              <a:p>
                <a:r>
                  <a:rPr lang="en-US" dirty="0"/>
                  <a:t>Use a tuning parameter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(chosen separately) to control the </a:t>
                </a:r>
                <a:r>
                  <a:rPr lang="en-US" altLang="zh-CN" dirty="0"/>
                  <a:t>amount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simplification.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For each value of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/>
                  <a:t>, we get a (different) set of corresponding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).</a:t>
                </a:r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:r>
                  <a:rPr lang="en-US" altLang="zh-CN" dirty="0"/>
                  <a:t>no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simplification. We</a:t>
                </a:r>
                <a:r>
                  <a:rPr lang="en-US" dirty="0"/>
                  <a:t> minimize the training error only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resulting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prone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overfitting.</a:t>
                </a:r>
                <a:r>
                  <a:rPr lang="zh-CN" altLang="en-US" dirty="0"/>
                  <a:t> </a:t>
                </a:r>
                <a:endParaRPr lang="en-US" dirty="0"/>
              </a:p>
              <a:p>
                <a:r>
                  <a:rPr lang="en-US" altLang="zh-CN" dirty="0"/>
                  <a:t>When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very large,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very hard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minimize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model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complexity,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which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underfitting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Need to find the optimal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/>
                  <a:t>, and the corresponding coefficients.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50" y="772003"/>
                <a:ext cx="8445500" cy="5628797"/>
              </a:xfrm>
              <a:blipFill rotWithShape="0">
                <a:blip r:embed="rId2"/>
                <a:stretch>
                  <a:fillRect l="-938" t="-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65527" y="2177680"/>
            <a:ext cx="7042000" cy="884074"/>
            <a:chOff x="1065527" y="2177680"/>
            <a:chExt cx="7042000" cy="884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065527" y="2177680"/>
                  <a:ext cx="6936787" cy="6591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b="0">
                                  <a:effectLst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effectLst/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CA" b="0" i="1">
                                  <a:effectLst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  <m:r>
                                <a:rPr lang="en-US" b="0" i="1" smtClean="0">
                                  <a:effectLst/>
                                  <a:latin typeface="Cambria Math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effectLst/>
                                  <a:latin typeface="Cambria Math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effectLst/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CA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b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b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effectLst/>
                                  <a:latin typeface="Cambria Math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CA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CA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CA" b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a14:m>
                  <a:r>
                    <a:rPr lang="en-US" altLang="zh-CN" b="0" dirty="0">
                      <a:effectLst/>
                    </a:rPr>
                    <a:t>+</a:t>
                  </a:r>
                  <a:r>
                    <a:rPr lang="en-CA" b="0" dirty="0">
                      <a:effectLst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CA" b="0" i="1">
                          <a:effectLst/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CA" b="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CA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>
                                  <a:effectLst/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lang="en-CA" b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b="0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527" y="2177680"/>
                  <a:ext cx="6936787" cy="65915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 Box 1036">
              <a:extLst>
                <a:ext uri="{FF2B5EF4-FFF2-40B4-BE49-F238E27FC236}">
                  <a16:creationId xmlns:a16="http://schemas.microsoft.com/office/drawing/2014/main" id="{5436D7EB-19CD-4FC2-9C12-323A89BC42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3771" y="2723200"/>
              <a:ext cx="193476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b="0" i="1" dirty="0">
                  <a:solidFill>
                    <a:srgbClr val="0070C0"/>
                  </a:solidFill>
                  <a:effectLst/>
                  <a:latin typeface="+mn-lt"/>
                </a:rPr>
                <a:t>Training Error</a:t>
              </a:r>
            </a:p>
          </p:txBody>
        </p:sp>
        <p:sp>
          <p:nvSpPr>
            <p:cNvPr id="7" name="Text Box 1036">
              <a:extLst>
                <a:ext uri="{FF2B5EF4-FFF2-40B4-BE49-F238E27FC236}">
                  <a16:creationId xmlns:a16="http://schemas.microsoft.com/office/drawing/2014/main" id="{5436D7EB-19CD-4FC2-9C12-323A89BC42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761" y="2699888"/>
              <a:ext cx="193476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rgbClr val="5CA717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 b="0" i="1">
                  <a:solidFill>
                    <a:srgbClr val="0070C0"/>
                  </a:solidFill>
                  <a:effectLst/>
                  <a:latin typeface="+mn-lt"/>
                </a:rPr>
                <a:t>Model complexity</a:t>
              </a:r>
              <a:endParaRPr lang="en-US" altLang="en-US" sz="1600" b="0" i="1" dirty="0">
                <a:solidFill>
                  <a:srgbClr val="0070C0"/>
                </a:solidFill>
                <a:effectLst/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7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9249" y="772003"/>
                <a:ext cx="8719819" cy="5533478"/>
              </a:xfrm>
            </p:spPr>
            <p:txBody>
              <a:bodyPr/>
              <a:lstStyle/>
              <a:p>
                <a:r>
                  <a:rPr lang="en-US" dirty="0"/>
                  <a:t>The L1 norm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b>
                        <m:r>
                          <a:rPr lang="en-CA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measures the complexity of the model. </a:t>
                </a:r>
              </a:p>
              <a:p>
                <a:r>
                  <a:rPr lang="en-US" dirty="0"/>
                  <a:t>Example: if two models give the same training error, LASSO will select the one with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b>
                        <m:r>
                          <a:rPr lang="en-CA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LASSO selects Model 1, which involves only one variable (X1). </a:t>
                </a:r>
              </a:p>
              <a:p>
                <a:r>
                  <a:rPr lang="en-US" dirty="0"/>
                  <a:t>LASSO can force the coefficients of some predictors to exactly zeros; only keep the important predictors.  </a:t>
                </a:r>
              </a:p>
              <a:p>
                <a:r>
                  <a:rPr lang="en-US" altLang="zh-CN" dirty="0"/>
                  <a:t>In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way,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LASSO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performs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automatic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variable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selection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49" y="772003"/>
                <a:ext cx="8719819" cy="5533478"/>
              </a:xfrm>
              <a:blipFill rotWithShape="0">
                <a:blip r:embed="rId2"/>
                <a:stretch>
                  <a:fillRect l="-908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norm in LASSO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49773" y="2291477"/>
                <a:ext cx="252870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latin typeface="Cambria Math" charset="0"/>
                        </a:rPr>
                        <m:t>=1</m:t>
                      </m:r>
                      <m:r>
                        <a:rPr lang="en-US" sz="1600" b="0" i="1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 charset="0"/>
                            </a:rPr>
                            <m:t>   </m:t>
                          </m:r>
                          <m: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latin typeface="Cambria Math" charset="0"/>
                        </a:rPr>
                        <m:t>=−1.5</m:t>
                      </m:r>
                      <m:r>
                        <a:rPr lang="en-US" sz="1600" b="0" i="1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73" y="2291477"/>
                <a:ext cx="2528705" cy="338554"/>
              </a:xfrm>
              <a:prstGeom prst="rect">
                <a:avLst/>
              </a:prstGeom>
              <a:blipFill rotWithShape="0">
                <a:blip r:embed="rId3"/>
                <a:stretch>
                  <a:fillRect t="-89091" b="-1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864648" y="2734675"/>
                <a:ext cx="26065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dirty="0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 smtClean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latin typeface="Cambria Math" charset="0"/>
                        </a:rPr>
                        <m:t>=2</m:t>
                      </m:r>
                      <m:r>
                        <a:rPr lang="en-US" sz="1600" b="0" i="1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latin typeface="Cambria Math"/>
                        </a:rPr>
                        <m:t>,</m:t>
                      </m:r>
                      <m:r>
                        <a:rPr lang="en-US" sz="1600" b="0" i="1" dirty="0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latin typeface="Cambria Math" charset="0"/>
                        </a:rPr>
                        <m:t>=−1.5</m:t>
                      </m:r>
                      <m:r>
                        <a:rPr lang="en-US" sz="1600" b="0" i="1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dirty="0">
                              <a:solidFill>
                                <a:prstClr val="black">
                                  <a:lumMod val="85000"/>
                                  <a:lumOff val="15000"/>
                                </a:prstClr>
                              </a:solidFill>
                              <a:effectLst/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latin typeface="Cambria Math" charset="0"/>
                        </a:rPr>
                        <m:t>=0.2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648" y="2734675"/>
                <a:ext cx="2606547" cy="3385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821232" y="2301637"/>
                <a:ext cx="16621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6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16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b="0" i="1">
                                <a:effectLst/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b>
                        <m:r>
                          <a:rPr lang="en-CA" sz="1600" b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b="0" dirty="0">
                    <a:effectLst/>
                  </a:rPr>
                  <a:t>=1.5+0=1.5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232" y="2301637"/>
                <a:ext cx="1662186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29802" y="2745060"/>
                <a:ext cx="183370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600" b="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CA" sz="1600" b="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b="0" i="1">
                                <a:effectLst/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  <m:sub>
                        <m:r>
                          <a:rPr lang="en-CA" sz="1600" b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b="0" dirty="0">
                    <a:effectLst/>
                  </a:rPr>
                  <a:t>=1.5+0.2=1.7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802" y="2745060"/>
                <a:ext cx="1833707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1035">
            <a:extLst>
              <a:ext uri="{FF2B5EF4-FFF2-40B4-BE49-F238E27FC236}">
                <a16:creationId xmlns:a16="http://schemas.microsoft.com/office/drawing/2014/main" id="{29336348-E010-4CDF-99E6-C3A833CE4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374" y="2276088"/>
            <a:ext cx="1207955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b="0" dirty="0">
                <a:solidFill>
                  <a:schemeClr val="tx1"/>
                </a:solidFill>
                <a:effectLst/>
                <a:latin typeface="+mn-lt"/>
              </a:rPr>
              <a:t>Model 1</a:t>
            </a:r>
          </a:p>
        </p:txBody>
      </p:sp>
      <p:sp>
        <p:nvSpPr>
          <p:cNvPr id="9" name="Text Box 1035">
            <a:extLst>
              <a:ext uri="{FF2B5EF4-FFF2-40B4-BE49-F238E27FC236}">
                <a16:creationId xmlns:a16="http://schemas.microsoft.com/office/drawing/2014/main" id="{29336348-E010-4CDF-99E6-C3A833CE4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374" y="2736522"/>
            <a:ext cx="115824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b="0" dirty="0">
                <a:solidFill>
                  <a:schemeClr val="tx1"/>
                </a:solidFill>
                <a:effectLst/>
                <a:latin typeface="+mn-lt"/>
              </a:rPr>
              <a:t>Model 2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45009" y="2751911"/>
            <a:ext cx="1927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effectLst/>
              </a:rPr>
              <a:t>Training error=0.92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45009" y="2291477"/>
            <a:ext cx="1927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effectLst/>
              </a:rPr>
              <a:t>Training error=0.92</a:t>
            </a:r>
          </a:p>
        </p:txBody>
      </p:sp>
    </p:spTree>
    <p:extLst>
      <p:ext uri="{BB962C8B-B14F-4D97-AF65-F5344CB8AC3E}">
        <p14:creationId xmlns:p14="http://schemas.microsoft.com/office/powerpoint/2010/main" val="285243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C9477BE6-E393-49FB-9C1A-559DF42A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LASSO vs. Ridge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46E82A-033C-4C08-8777-99CF935A7D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3326048"/>
                  </p:ext>
                </p:extLst>
              </p:nvPr>
            </p:nvGraphicFramePr>
            <p:xfrm>
              <a:off x="440689" y="2209192"/>
              <a:ext cx="8312430" cy="1767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0329">
                      <a:extLst>
                        <a:ext uri="{9D8B030D-6E8A-4147-A177-3AD203B41FA5}">
                          <a16:colId xmlns:a16="http://schemas.microsoft.com/office/drawing/2014/main" val="3380811691"/>
                        </a:ext>
                      </a:extLst>
                    </a:gridCol>
                    <a:gridCol w="2838659">
                      <a:extLst>
                        <a:ext uri="{9D8B030D-6E8A-4147-A177-3AD203B41FA5}">
                          <a16:colId xmlns:a16="http://schemas.microsoft.com/office/drawing/2014/main" val="97508793"/>
                        </a:ext>
                      </a:extLst>
                    </a:gridCol>
                    <a:gridCol w="2793442">
                      <a:extLst>
                        <a:ext uri="{9D8B030D-6E8A-4147-A177-3AD203B41FA5}">
                          <a16:colId xmlns:a16="http://schemas.microsoft.com/office/drawing/2014/main" val="1789305815"/>
                        </a:ext>
                      </a:extLst>
                    </a:gridCol>
                  </a:tblGrid>
                  <a:tr h="839521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600" dirty="0"/>
                            <a:t>LASSO regression, </a:t>
                          </a:r>
                          <a:endParaRPr lang="en-CA" altLang="en-US" sz="1600" dirty="0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≡</m:t>
                                </m:r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𝑏𝑋</m:t>
                                </m:r>
                              </m:oMath>
                            </m:oMathPara>
                          </a14:m>
                          <a:endParaRPr lang="en-US" altLang="en-US" sz="1600" dirty="0"/>
                        </a:p>
                        <a:p>
                          <a:endParaRPr lang="en-CA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CA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1600" smtClean="0">
                                            <a:latin typeface="Cambria Math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𝑓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CA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CA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1600" smtClean="0">
                                                <a:latin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CA" altLang="en-US" sz="1600" smtClean="0">
                                                <a:latin typeface="Cambria Math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CA" alt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CA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sz="1600" smtClean="0">
                                                        <a:latin typeface="Cambria Math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1600" smtClean="0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CA" sz="1600" smtClean="0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CA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smtClean="0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CA" sz="1600" smtClean="0">
                                                <a:latin typeface="Cambria Math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CA" sz="1600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func>
                                <m:r>
                                  <a:rPr lang="en-CA" sz="1600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CA" sz="1600" smtClean="0">
                                    <a:latin typeface="Cambria Math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CA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CA" sz="160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A" sz="16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1400" dirty="0"/>
                            <a:t>Penalizes the absolute values of the coefficients: Most coefficients will be zero, only the most important coefficients will be non-zero</a:t>
                          </a:r>
                          <a:endParaRPr lang="en-CA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1161167"/>
                      </a:ext>
                    </a:extLst>
                  </a:tr>
                  <a:tr h="731196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600" dirty="0"/>
                            <a:t>Linear Ridge regression,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≡</m:t>
                                </m:r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CA" alt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CA" altLang="en-US" sz="1600" smtClean="0">
                                    <a:latin typeface="Cambria Math" charset="0"/>
                                  </a:rPr>
                                  <m:t>𝑏𝑋</m:t>
                                </m:r>
                              </m:oMath>
                            </m:oMathPara>
                          </a14:m>
                          <a:endParaRPr lang="en-US" altLang="en-US" sz="1600" dirty="0"/>
                        </a:p>
                        <a:p>
                          <a:endParaRPr lang="en-CA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CA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1600" smtClean="0">
                                            <a:latin typeface="Cambria Math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𝑓</m:t>
                                        </m:r>
                                      </m:lim>
                                    </m:limLow>
                                  </m:fName>
                                  <m:e>
                                    <m:nary>
                                      <m:naryPr>
                                        <m:chr m:val="∑"/>
                                        <m:ctrlPr>
                                          <a:rPr lang="en-CA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𝑚</m:t>
                                        </m:r>
                                      </m:sup>
                                      <m:e>
                                        <m:sSup>
                                          <m:sSupPr>
                                            <m:ctrlPr>
                                              <a:rPr lang="en-CA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CA" sz="1600" smtClean="0">
                                                <a:latin typeface="Cambria Math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CA" altLang="en-US" sz="1600" smtClean="0">
                                                <a:latin typeface="Cambria Math" charset="0"/>
                                              </a:rPr>
                                              <m:t>𝑓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CA" altLang="en-US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CA" sz="160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CA" sz="1600" smtClean="0">
                                                        <a:latin typeface="Cambria Math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CA" sz="1600" smtClean="0">
                                                        <a:latin typeface="Cambria Math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en-CA" sz="1600" smtClean="0">
                                                <a:latin typeface="Cambria Math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CA" sz="16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CA" sz="1600" smtClean="0">
                                                    <a:latin typeface="Cambria Math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CA" sz="1600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CA" sz="1600" smtClean="0">
                                                <a:latin typeface="Cambria Math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CA" sz="1600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func>
                                <m:r>
                                  <a:rPr lang="en-CA" sz="1600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CA" sz="1600" smtClean="0">
                                    <a:latin typeface="Cambria Math" charset="0"/>
                                  </a:rPr>
                                  <m:t>𝜆</m:t>
                                </m:r>
                                <m:sSubSup>
                                  <m:sSubSupPr>
                                    <m:ctrlPr>
                                      <a:rPr lang="en-CA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CA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sz="1600" smtClean="0">
                                            <a:latin typeface="Cambria Math" charset="0"/>
                                          </a:rPr>
                                          <m:t>𝒃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CA" sz="16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CA" sz="160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CA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Penalizes sum of squares of coefficients: will end-up having many small coefficients</a:t>
                          </a:r>
                          <a:endParaRPr lang="en-CA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53142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46E82A-033C-4C08-8777-99CF935A7D1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3326048"/>
                  </p:ext>
                </p:extLst>
              </p:nvPr>
            </p:nvGraphicFramePr>
            <p:xfrm>
              <a:off x="440689" y="2209192"/>
              <a:ext cx="8312430" cy="1767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0329">
                      <a:extLst>
                        <a:ext uri="{9D8B030D-6E8A-4147-A177-3AD203B41FA5}">
                          <a16:colId xmlns:a16="http://schemas.microsoft.com/office/drawing/2014/main" val="3380811691"/>
                        </a:ext>
                      </a:extLst>
                    </a:gridCol>
                    <a:gridCol w="2838659">
                      <a:extLst>
                        <a:ext uri="{9D8B030D-6E8A-4147-A177-3AD203B41FA5}">
                          <a16:colId xmlns:a16="http://schemas.microsoft.com/office/drawing/2014/main" val="97508793"/>
                        </a:ext>
                      </a:extLst>
                    </a:gridCol>
                    <a:gridCol w="2793442">
                      <a:extLst>
                        <a:ext uri="{9D8B030D-6E8A-4147-A177-3AD203B41FA5}">
                          <a16:colId xmlns:a16="http://schemas.microsoft.com/office/drawing/2014/main" val="1789305815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72000" r="-209906" b="-2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4643" t="-72000" r="-98661" b="-2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1400" dirty="0"/>
                            <a:t>Penalizes the absolute values of the coefficients: Most coefficients will be zero, only the most important coefficients will be non-zero</a:t>
                          </a:r>
                          <a:endParaRPr lang="en-CA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116116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95455" r="-209906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4643" t="-195455" r="-98661" b="-14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sz="1400" dirty="0"/>
                            <a:t>Penalizes sum of squares of coefficients: will end-up having many small coefficients</a:t>
                          </a:r>
                          <a:endParaRPr lang="en-CA" sz="1400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53142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4929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LASSO vs. Ridge Regression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54" y="1092722"/>
            <a:ext cx="7349446" cy="5194999"/>
          </a:xfrm>
          <a:prstGeom prst="rect">
            <a:avLst/>
          </a:prstGeom>
        </p:spPr>
      </p:pic>
      <p:sp>
        <p:nvSpPr>
          <p:cNvPr id="6" name="Text Box 1034">
            <a:extLst>
              <a:ext uri="{FF2B5EF4-FFF2-40B4-BE49-F238E27FC236}">
                <a16:creationId xmlns:a16="http://schemas.microsoft.com/office/drawing/2014/main" id="{FE46C42C-74CB-414B-BCAA-A9BE9CB16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157" y="6379970"/>
            <a:ext cx="4069040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400" b="0" dirty="0">
                <a:solidFill>
                  <a:schemeClr val="tx1"/>
                </a:solidFill>
                <a:effectLst/>
                <a:latin typeface="+mn-lt"/>
              </a:rPr>
              <a:t>From supplementary textbook (Hastie et. al.)</a:t>
            </a:r>
            <a:endParaRPr lang="en-US" altLang="en-US" sz="1400" b="0" i="1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991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00D3A8-9A01-4016-B6E2-1DC31215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10" y="89074"/>
            <a:ext cx="7811599" cy="648072"/>
          </a:xfrm>
        </p:spPr>
        <p:txBody>
          <a:bodyPr/>
          <a:lstStyle/>
          <a:p>
            <a:r>
              <a:rPr lang="en-CA" dirty="0"/>
              <a:t>R </a:t>
            </a:r>
            <a:r>
              <a:rPr lang="fr-CA" altLang="en-US" dirty="0">
                <a:latin typeface="+mn-lt"/>
              </a:rPr>
              <a:t>package: </a:t>
            </a:r>
            <a:r>
              <a:rPr lang="fr-CA" altLang="en-US" b="0" dirty="0" err="1">
                <a:latin typeface="Courier"/>
              </a:rPr>
              <a:t>glmnet</a:t>
            </a:r>
            <a:endParaRPr lang="en-CA" b="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E8FD3-6EE3-402B-8607-31A9200D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6" y="1444562"/>
            <a:ext cx="7915275" cy="10858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583886" y="2791768"/>
            <a:ext cx="8072155" cy="3727142"/>
            <a:chOff x="583886" y="2791768"/>
            <a:chExt cx="8072155" cy="372714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C9193C-CEF5-461D-9A44-999AB32E9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77" b="2062"/>
            <a:stretch/>
          </p:blipFill>
          <p:spPr>
            <a:xfrm>
              <a:off x="4779625" y="3162144"/>
              <a:ext cx="3312856" cy="329320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9721DE4-178E-4026-9D72-50E3261016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786"/>
            <a:stretch/>
          </p:blipFill>
          <p:spPr>
            <a:xfrm>
              <a:off x="583886" y="3162144"/>
              <a:ext cx="3364835" cy="33047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5A8FB1-0DA7-4EF7-9B7E-46ACD0196068}"/>
                </a:ext>
              </a:extLst>
            </p:cNvPr>
            <p:cNvSpPr/>
            <p:nvPr/>
          </p:nvSpPr>
          <p:spPr>
            <a:xfrm rot="16200000">
              <a:off x="6708650" y="4571519"/>
              <a:ext cx="366395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900" dirty="0">
                  <a:effectLst/>
                  <a:hlinkClick r:id="rId5"/>
                </a:rPr>
                <a:t>https://web.stanford.edu/~hastie/glmnet/glmnet_alpha.html</a:t>
              </a:r>
              <a:r>
                <a:rPr lang="en-CA" sz="900" dirty="0">
                  <a:effectLst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601442" y="2813035"/>
                  <a:ext cx="1606529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CA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CA" sz="1600" b="0" dirty="0"/>
                    <a:t> (LASSO)</a:t>
                  </a: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1442" y="2813035"/>
                  <a:ext cx="1606529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357" r="-1521" b="-303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5797502" y="2791768"/>
                  <a:ext cx="148309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CA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dirty="0" smtClean="0">
                          <a:latin typeface="Cambria Math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CA" sz="1600" b="0" dirty="0"/>
                    <a:t> (Ridge) </a:t>
                  </a:r>
                  <a:endParaRPr lang="en-US" sz="1600" b="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7502" y="2791768"/>
                  <a:ext cx="148309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7143" r="-3292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7052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917771A-ECB2-4999-BDC3-6DCEB4F97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7" r="2672"/>
          <a:stretch/>
        </p:blipFill>
        <p:spPr>
          <a:xfrm>
            <a:off x="2489846" y="2241709"/>
            <a:ext cx="5475141" cy="34485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C3F5F7-3112-4203-AF7A-E2E4EB2B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455" y="5623962"/>
            <a:ext cx="5253798" cy="367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2F1C4D1-A7B3-457F-949F-69551229E0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/>
                  <a:t>Understanding LASSO/Ridge: selecting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2F1C4D1-A7B3-457F-949F-69551229E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625" b="-168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037FE07-9B51-4BF1-8D60-8B65837C8020}"/>
                  </a:ext>
                </a:extLst>
              </p:cNvPr>
              <p:cNvSpPr/>
              <p:nvPr/>
            </p:nvSpPr>
            <p:spPr>
              <a:xfrm>
                <a:off x="202706" y="2275827"/>
                <a:ext cx="2263825" cy="3170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CA" sz="2000" b="0" dirty="0">
                    <a:effectLst/>
                  </a:rPr>
                  <a:t>How to determine </a:t>
                </a:r>
              </a:p>
              <a:p>
                <a:pPr algn="r"/>
                <a:r>
                  <a:rPr lang="en-CA" sz="2000" b="0" dirty="0">
                    <a:effectLst/>
                  </a:rPr>
                  <a:t>the [optimal] </a:t>
                </a:r>
              </a:p>
              <a:p>
                <a:pPr algn="r"/>
                <a:r>
                  <a:rPr lang="en-CA" sz="2000" b="0" dirty="0">
                    <a:effectLst/>
                  </a:rPr>
                  <a:t>value of </a:t>
                </a:r>
              </a:p>
              <a:p>
                <a:pPr algn="r"/>
                <a:r>
                  <a:rPr lang="en-CA" sz="2000" b="0" dirty="0">
                    <a:effectLst/>
                  </a:rPr>
                  <a:t>penalty, </a:t>
                </a:r>
                <a14:m>
                  <m:oMath xmlns:m="http://schemas.openxmlformats.org/officeDocument/2006/math">
                    <m:r>
                      <a:rPr lang="en-CA" sz="2000" b="0" i="1">
                        <a:effectLst/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2000" b="0" dirty="0">
                    <a:effectLst/>
                  </a:rPr>
                  <a:t>?</a:t>
                </a:r>
              </a:p>
              <a:p>
                <a:pPr algn="r"/>
                <a:endParaRPr lang="en-CA" sz="2000" b="0" dirty="0">
                  <a:effectLst/>
                </a:endParaRPr>
              </a:p>
              <a:p>
                <a:pPr algn="r"/>
                <a:r>
                  <a:rPr lang="en-CA" sz="2000" b="0" dirty="0">
                    <a:effectLst/>
                  </a:rPr>
                  <a:t>Through </a:t>
                </a:r>
              </a:p>
              <a:p>
                <a:pPr algn="r"/>
                <a:r>
                  <a:rPr lang="en-CA" sz="2000" b="0" dirty="0">
                    <a:effectLst/>
                  </a:rPr>
                  <a:t>cross-validation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037FE07-9B51-4BF1-8D60-8B65837C8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6" y="2275827"/>
                <a:ext cx="2263825" cy="3170099"/>
              </a:xfrm>
              <a:prstGeom prst="rect">
                <a:avLst/>
              </a:prstGeom>
              <a:blipFill rotWithShape="0">
                <a:blip r:embed="rId5"/>
                <a:stretch>
                  <a:fillRect l="-1882" t="-769" r="-2688" b="-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344925C-543B-4A5D-A9AB-9DC4DE7302D2}"/>
              </a:ext>
            </a:extLst>
          </p:cNvPr>
          <p:cNvSpPr txBox="1"/>
          <p:nvPr/>
        </p:nvSpPr>
        <p:spPr>
          <a:xfrm>
            <a:off x="3831573" y="1700599"/>
            <a:ext cx="2985329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0" dirty="0">
                <a:effectLst/>
              </a:rPr>
              <a:t>Number of variables in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280D84-C4FA-443F-945C-D69174EF6117}"/>
                  </a:ext>
                </a:extLst>
              </p:cNvPr>
              <p:cNvSpPr txBox="1"/>
              <p:nvPr/>
            </p:nvSpPr>
            <p:spPr>
              <a:xfrm>
                <a:off x="3123830" y="2700139"/>
                <a:ext cx="3324612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rgbClr val="0000FF"/>
                    </a:solidFill>
                    <a:effectLst/>
                  </a:rPr>
                  <a:t>Confidence interval for the optimal </a:t>
                </a:r>
                <a14:m>
                  <m:oMath xmlns:m="http://schemas.openxmlformats.org/officeDocument/2006/math">
                    <m:r>
                      <a:rPr lang="en-CA" sz="1400" i="1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CA" sz="1400" dirty="0">
                  <a:solidFill>
                    <a:srgbClr val="0000FF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0280D84-C4FA-443F-945C-D69174EF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830" y="2700139"/>
                <a:ext cx="3324612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549" t="-4000" b="-20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191EB5-CE3F-4348-9BED-437CA88914CE}"/>
              </a:ext>
            </a:extLst>
          </p:cNvPr>
          <p:cNvCxnSpPr>
            <a:cxnSpLocks/>
          </p:cNvCxnSpPr>
          <p:nvPr/>
        </p:nvCxnSpPr>
        <p:spPr>
          <a:xfrm>
            <a:off x="3903826" y="2974239"/>
            <a:ext cx="0" cy="1157723"/>
          </a:xfrm>
          <a:prstGeom prst="line">
            <a:avLst/>
          </a:prstGeom>
          <a:ln w="1270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DA7A691-7305-4B65-AB95-B3DB83884A03}"/>
              </a:ext>
            </a:extLst>
          </p:cNvPr>
          <p:cNvSpPr/>
          <p:nvPr/>
        </p:nvSpPr>
        <p:spPr>
          <a:xfrm rot="16200000">
            <a:off x="5182023" y="-134949"/>
            <a:ext cx="285709" cy="4586883"/>
          </a:xfrm>
          <a:prstGeom prst="righ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C0DADF7-72DD-4937-8813-6CBF1E5151FD}"/>
              </a:ext>
            </a:extLst>
          </p:cNvPr>
          <p:cNvSpPr/>
          <p:nvPr/>
        </p:nvSpPr>
        <p:spPr bwMode="auto">
          <a:xfrm>
            <a:off x="7523707" y="2880925"/>
            <a:ext cx="246779" cy="235094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804650">
              <a:spcAft>
                <a:spcPts val="352"/>
              </a:spcAft>
            </a:pPr>
            <a:endParaRPr lang="en-US" sz="2175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75DA36-A2FA-442D-A7F6-816C6CB99316}"/>
              </a:ext>
            </a:extLst>
          </p:cNvPr>
          <p:cNvSpPr txBox="1"/>
          <p:nvPr/>
        </p:nvSpPr>
        <p:spPr>
          <a:xfrm>
            <a:off x="7964986" y="2546269"/>
            <a:ext cx="1174044" cy="73866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CA" sz="1400" b="0" dirty="0">
                <a:effectLst/>
              </a:rPr>
              <a:t>Confidence interval for MSE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492D73-D53C-4278-B8CC-5D4EDB02B77E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7770486" y="2998472"/>
            <a:ext cx="1945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388FEE-B12F-45EB-8A3C-0E58457A8471}"/>
              </a:ext>
            </a:extLst>
          </p:cNvPr>
          <p:cNvCxnSpPr>
            <a:cxnSpLocks/>
          </p:cNvCxnSpPr>
          <p:nvPr/>
        </p:nvCxnSpPr>
        <p:spPr>
          <a:xfrm flipH="1">
            <a:off x="3640574" y="5157402"/>
            <a:ext cx="5158" cy="837426"/>
          </a:xfrm>
          <a:prstGeom prst="line">
            <a:avLst/>
          </a:prstGeom>
          <a:ln w="28575">
            <a:solidFill>
              <a:srgbClr val="0000FF"/>
            </a:solidFill>
            <a:prstDash val="sysDot"/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D65EEC-56BB-4526-9094-DEDFE922FB3E}"/>
              </a:ext>
            </a:extLst>
          </p:cNvPr>
          <p:cNvCxnSpPr>
            <a:cxnSpLocks/>
          </p:cNvCxnSpPr>
          <p:nvPr/>
        </p:nvCxnSpPr>
        <p:spPr>
          <a:xfrm>
            <a:off x="3640575" y="4211260"/>
            <a:ext cx="526505" cy="0"/>
          </a:xfrm>
          <a:prstGeom prst="straightConnector1">
            <a:avLst/>
          </a:prstGeom>
          <a:ln w="12700">
            <a:solidFill>
              <a:srgbClr val="000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63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27" grpId="0" animBg="1"/>
      <p:bldP spid="31" grpId="0" animBg="1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6" y="1722120"/>
            <a:ext cx="7722054" cy="34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1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Price of Individual Diamond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49249" y="1120294"/>
            <a:ext cx="8507020" cy="406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2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Aft>
                <a:spcPts val="0"/>
              </a:spcAft>
            </a:pPr>
            <a:r>
              <a:rPr lang="en-US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Every diamond is unique, and thus is priced individually based on its attributes (Carat weight, color, clarity, etc.). </a:t>
            </a:r>
          </a:p>
          <a:p>
            <a:pPr lvl="0" fontAlgn="auto">
              <a:spcAft>
                <a:spcPts val="0"/>
              </a:spcAft>
            </a:pPr>
            <a:r>
              <a:rPr lang="en-US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The file “</a:t>
            </a:r>
            <a:r>
              <a:rPr lang="en-US" b="0" dirty="0" err="1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Diamond.csv</a:t>
            </a:r>
            <a:r>
              <a:rPr lang="en-US" b="0" dirty="0">
                <a:solidFill>
                  <a:prstClr val="black">
                    <a:lumMod val="85000"/>
                    <a:lumOff val="15000"/>
                  </a:prstClr>
                </a:solidFill>
                <a:effectLst/>
              </a:rPr>
              <a:t>” contains the information of 6000 diamonds sold in the past. The attributes of each diamond are recorded along with its selling price. </a:t>
            </a:r>
          </a:p>
          <a:p>
            <a:pPr lvl="0" fontAlgn="auto">
              <a:spcAft>
                <a:spcPts val="0"/>
              </a:spcAft>
            </a:pPr>
            <a:endParaRPr lang="en-US" b="0" dirty="0">
              <a:solidFill>
                <a:prstClr val="black">
                  <a:lumMod val="85000"/>
                  <a:lumOff val="15000"/>
                </a:prst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5" y="3650456"/>
            <a:ext cx="4717964" cy="26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3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917771A-ECB2-4999-BDC3-6DCEB4F97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97" r="2672"/>
          <a:stretch/>
        </p:blipFill>
        <p:spPr>
          <a:xfrm>
            <a:off x="2489846" y="2241709"/>
            <a:ext cx="5475141" cy="344856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C3F5F7-3112-4203-AF7A-E2E4EB2B7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455" y="5623962"/>
            <a:ext cx="5253798" cy="367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2F1C4D1-A7B3-457F-949F-69551229E0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/>
                  <a:t>Understanding LASSO/Ridge: selecting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02F1C4D1-A7B3-457F-949F-69551229E0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1625" b="-1682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037FE07-9B51-4BF1-8D60-8B65837C8020}"/>
                  </a:ext>
                </a:extLst>
              </p:cNvPr>
              <p:cNvSpPr/>
              <p:nvPr/>
            </p:nvSpPr>
            <p:spPr>
              <a:xfrm>
                <a:off x="202706" y="2275827"/>
                <a:ext cx="2263825" cy="36317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CA" sz="2000" b="0" dirty="0">
                    <a:effectLst/>
                  </a:rPr>
                  <a:t>How to determine </a:t>
                </a:r>
              </a:p>
              <a:p>
                <a:pPr algn="r"/>
                <a:r>
                  <a:rPr lang="en-CA" sz="2000" b="0" dirty="0">
                    <a:effectLst/>
                  </a:rPr>
                  <a:t>the [optimal] </a:t>
                </a:r>
              </a:p>
              <a:p>
                <a:pPr algn="r"/>
                <a:r>
                  <a:rPr lang="en-CA" sz="2000" b="0" dirty="0">
                    <a:effectLst/>
                  </a:rPr>
                  <a:t>value of </a:t>
                </a:r>
              </a:p>
              <a:p>
                <a:pPr algn="r"/>
                <a:r>
                  <a:rPr lang="en-CA" sz="2000" b="0" dirty="0">
                    <a:effectLst/>
                  </a:rPr>
                  <a:t>penalty, </a:t>
                </a:r>
                <a14:m>
                  <m:oMath xmlns:m="http://schemas.openxmlformats.org/officeDocument/2006/math">
                    <m:r>
                      <a:rPr lang="en-CA" sz="2000" b="0" i="1">
                        <a:effectLst/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sz="2000" b="0" dirty="0">
                    <a:effectLst/>
                  </a:rPr>
                  <a:t>?</a:t>
                </a:r>
              </a:p>
              <a:p>
                <a:pPr algn="r"/>
                <a:endParaRPr lang="en-CA" sz="2000" b="0" dirty="0">
                  <a:effectLst/>
                </a:endParaRPr>
              </a:p>
              <a:p>
                <a:pPr algn="r"/>
                <a:r>
                  <a:rPr lang="en-CA" sz="2000" b="0" dirty="0">
                    <a:effectLst/>
                  </a:rPr>
                  <a:t>Through </a:t>
                </a:r>
              </a:p>
              <a:p>
                <a:pPr algn="r"/>
                <a:r>
                  <a:rPr lang="en-CA" sz="2000" b="0" dirty="0">
                    <a:effectLst/>
                  </a:rPr>
                  <a:t>cross-validation </a:t>
                </a:r>
              </a:p>
              <a:p>
                <a:pPr algn="r"/>
                <a:r>
                  <a:rPr lang="en-CA" sz="2000" b="0" dirty="0">
                    <a:effectLst/>
                  </a:rPr>
                  <a:t>(of course!)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037FE07-9B51-4BF1-8D60-8B65837C8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6" y="2275827"/>
                <a:ext cx="2263825" cy="3631763"/>
              </a:xfrm>
              <a:prstGeom prst="rect">
                <a:avLst/>
              </a:prstGeom>
              <a:blipFill rotWithShape="0">
                <a:blip r:embed="rId6"/>
                <a:stretch>
                  <a:fillRect l="-1882" t="-671" r="-2688" b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344925C-543B-4A5D-A9AB-9DC4DE7302D2}"/>
              </a:ext>
            </a:extLst>
          </p:cNvPr>
          <p:cNvSpPr txBox="1"/>
          <p:nvPr/>
        </p:nvSpPr>
        <p:spPr>
          <a:xfrm>
            <a:off x="3831573" y="1700599"/>
            <a:ext cx="2985329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0" dirty="0">
                <a:effectLst/>
              </a:rPr>
              <a:t>Number of variables in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280D84-C4FA-443F-945C-D69174EF6117}"/>
                  </a:ext>
                </a:extLst>
              </p:cNvPr>
              <p:cNvSpPr txBox="1"/>
              <p:nvPr/>
            </p:nvSpPr>
            <p:spPr>
              <a:xfrm>
                <a:off x="3123830" y="2700139"/>
                <a:ext cx="3324612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CA" sz="1400" dirty="0">
                    <a:solidFill>
                      <a:srgbClr val="0000FF"/>
                    </a:solidFill>
                  </a:rPr>
                  <a:t>Confidence interval for the optimal </a:t>
                </a:r>
                <a14:m>
                  <m:oMath xmlns:m="http://schemas.openxmlformats.org/officeDocument/2006/math">
                    <m:r>
                      <a:rPr lang="en-CA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CA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280D84-C4FA-443F-945C-D69174EF6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830" y="2700139"/>
                <a:ext cx="3324612" cy="307777"/>
              </a:xfrm>
              <a:prstGeom prst="rect">
                <a:avLst/>
              </a:prstGeom>
              <a:blipFill>
                <a:blip r:embed="rId7"/>
                <a:stretch>
                  <a:fillRect l="-760" t="-4000" b="-24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191EB5-CE3F-4348-9BED-437CA88914CE}"/>
              </a:ext>
            </a:extLst>
          </p:cNvPr>
          <p:cNvCxnSpPr>
            <a:cxnSpLocks/>
          </p:cNvCxnSpPr>
          <p:nvPr/>
        </p:nvCxnSpPr>
        <p:spPr>
          <a:xfrm>
            <a:off x="3903826" y="2974239"/>
            <a:ext cx="0" cy="1157723"/>
          </a:xfrm>
          <a:prstGeom prst="line">
            <a:avLst/>
          </a:prstGeom>
          <a:ln w="1270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4DA7A691-7305-4B65-AB95-B3DB83884A03}"/>
              </a:ext>
            </a:extLst>
          </p:cNvPr>
          <p:cNvSpPr/>
          <p:nvPr/>
        </p:nvSpPr>
        <p:spPr>
          <a:xfrm rot="16200000">
            <a:off x="5182023" y="-134949"/>
            <a:ext cx="285709" cy="4586883"/>
          </a:xfrm>
          <a:prstGeom prst="rightBrac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C0DADF7-72DD-4937-8813-6CBF1E5151FD}"/>
              </a:ext>
            </a:extLst>
          </p:cNvPr>
          <p:cNvSpPr/>
          <p:nvPr/>
        </p:nvSpPr>
        <p:spPr bwMode="auto">
          <a:xfrm>
            <a:off x="7523707" y="2880925"/>
            <a:ext cx="246779" cy="235094"/>
          </a:xfrm>
          <a:prstGeom prst="ellipse">
            <a:avLst/>
          </a:prstGeom>
          <a:noFill/>
          <a:ln w="381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804650">
              <a:spcAft>
                <a:spcPts val="352"/>
              </a:spcAft>
            </a:pPr>
            <a:endParaRPr lang="en-US" sz="2175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75DA36-A2FA-442D-A7F6-816C6CB99316}"/>
              </a:ext>
            </a:extLst>
          </p:cNvPr>
          <p:cNvSpPr txBox="1"/>
          <p:nvPr/>
        </p:nvSpPr>
        <p:spPr>
          <a:xfrm>
            <a:off x="7964986" y="2546269"/>
            <a:ext cx="1174044" cy="738664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>
                    <a:lumMod val="50000"/>
                  </a:schemeClr>
                </a:solidFill>
              </a:rPr>
              <a:t>Confidence interval for MSE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492D73-D53C-4278-B8CC-5D4EDB02B77E}"/>
              </a:ext>
            </a:extLst>
          </p:cNvPr>
          <p:cNvCxnSpPr>
            <a:cxnSpLocks/>
            <a:endCxn id="31" idx="6"/>
          </p:cNvCxnSpPr>
          <p:nvPr/>
        </p:nvCxnSpPr>
        <p:spPr>
          <a:xfrm flipH="1">
            <a:off x="7770486" y="2998472"/>
            <a:ext cx="1945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9388FEE-B12F-45EB-8A3C-0E58457A8471}"/>
              </a:ext>
            </a:extLst>
          </p:cNvPr>
          <p:cNvCxnSpPr>
            <a:cxnSpLocks/>
          </p:cNvCxnSpPr>
          <p:nvPr/>
        </p:nvCxnSpPr>
        <p:spPr>
          <a:xfrm flipH="1">
            <a:off x="3640574" y="5157402"/>
            <a:ext cx="5158" cy="8374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ED65EEC-56BB-4526-9094-DEDFE922FB3E}"/>
              </a:ext>
            </a:extLst>
          </p:cNvPr>
          <p:cNvCxnSpPr>
            <a:cxnSpLocks/>
          </p:cNvCxnSpPr>
          <p:nvPr/>
        </p:nvCxnSpPr>
        <p:spPr>
          <a:xfrm>
            <a:off x="3640575" y="4211260"/>
            <a:ext cx="526505" cy="0"/>
          </a:xfrm>
          <a:prstGeom prst="straightConnector1">
            <a:avLst/>
          </a:prstGeom>
          <a:ln w="12700">
            <a:solidFill>
              <a:srgbClr val="0000FF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FB73F9E-7C17-47F1-82AC-574424FA07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486" r="7186" b="12629"/>
          <a:stretch/>
        </p:blipFill>
        <p:spPr>
          <a:xfrm>
            <a:off x="4242651" y="3079595"/>
            <a:ext cx="2086366" cy="175077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3CC21EE-4B5F-4712-9402-37936E9F71DA}"/>
              </a:ext>
            </a:extLst>
          </p:cNvPr>
          <p:cNvSpPr/>
          <p:nvPr/>
        </p:nvSpPr>
        <p:spPr bwMode="auto">
          <a:xfrm>
            <a:off x="3425174" y="4736171"/>
            <a:ext cx="873264" cy="60784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804650">
              <a:spcAft>
                <a:spcPts val="352"/>
              </a:spcAft>
            </a:pPr>
            <a:endParaRPr lang="en-US" sz="217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940BB6-21C0-4905-94BE-0B5C70529156}"/>
              </a:ext>
            </a:extLst>
          </p:cNvPr>
          <p:cNvSpPr/>
          <p:nvPr/>
        </p:nvSpPr>
        <p:spPr>
          <a:xfrm rot="5400000">
            <a:off x="6013067" y="3207252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rgbClr val="FF0000"/>
                </a:solidFill>
              </a:rPr>
              <a:t>zoom-in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BC79372-97A6-4A25-A4B4-E95E5137D654}"/>
              </a:ext>
            </a:extLst>
          </p:cNvPr>
          <p:cNvCxnSpPr>
            <a:cxnSpLocks/>
          </p:cNvCxnSpPr>
          <p:nvPr/>
        </p:nvCxnSpPr>
        <p:spPr>
          <a:xfrm flipH="1">
            <a:off x="5224488" y="4096708"/>
            <a:ext cx="592751" cy="0"/>
          </a:xfrm>
          <a:prstGeom prst="line">
            <a:avLst/>
          </a:prstGeom>
          <a:ln w="12700"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36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522" y="869539"/>
            <a:ext cx="8794750" cy="5533478"/>
          </a:xfrm>
        </p:spPr>
        <p:txBody>
          <a:bodyPr/>
          <a:lstStyle/>
          <a:p>
            <a:r>
              <a:rPr lang="en-US" dirty="0"/>
              <a:t>Neither ridge nor the LASSO will universally dominate the other.</a:t>
            </a:r>
          </a:p>
          <a:p>
            <a:r>
              <a:rPr lang="en-US" dirty="0"/>
              <a:t>Cross-validation can determine which works better for your data.</a:t>
            </a:r>
          </a:p>
          <a:p>
            <a:r>
              <a:rPr lang="en-US" dirty="0"/>
              <a:t>Ridge regression shrinks every dimension by the same proportion.</a:t>
            </a:r>
          </a:p>
          <a:p>
            <a:r>
              <a:rPr lang="en-US" dirty="0"/>
              <a:t>LASSO shrinks all coefficients toward zero by a similar amount, and small coefficients are shrunken all the way to zero.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vs Ridge</a:t>
            </a:r>
          </a:p>
        </p:txBody>
      </p:sp>
    </p:spTree>
    <p:extLst>
      <p:ext uri="{BB962C8B-B14F-4D97-AF65-F5344CB8AC3E}">
        <p14:creationId xmlns:p14="http://schemas.microsoft.com/office/powerpoint/2010/main" val="1774264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A1FF0BA-FF61-844D-B08B-12634749C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9" y="1090645"/>
            <a:ext cx="8445500" cy="494391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Assignment 1: Kaggle Competition</a:t>
            </a:r>
          </a:p>
        </p:txBody>
      </p:sp>
    </p:spTree>
    <p:extLst>
      <p:ext uri="{BB962C8B-B14F-4D97-AF65-F5344CB8AC3E}">
        <p14:creationId xmlns:p14="http://schemas.microsoft.com/office/powerpoint/2010/main" val="1342322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D71876-EAC3-1D43-8BA7-2B4697386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793CD54-1E7F-1E4B-873B-DA43FBDB7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769806"/>
            <a:ext cx="6641738" cy="60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5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666" y="941857"/>
            <a:ext cx="6321963" cy="54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87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49" y="890439"/>
            <a:ext cx="8563102" cy="1995581"/>
          </a:xfrm>
        </p:spPr>
        <p:txBody>
          <a:bodyPr>
            <a:normAutofit fontScale="92500"/>
          </a:bodyPr>
          <a:lstStyle/>
          <a:p>
            <a:r>
              <a:rPr lang="en-US" dirty="0"/>
              <a:t>Let’s first consider a simple dataset “ANOVA Example 1” (download from the course website) </a:t>
            </a:r>
          </a:p>
          <a:p>
            <a:pPr lvl="1"/>
            <a:r>
              <a:rPr lang="en-US" dirty="0"/>
              <a:t>One predictor (treatment) with three levels: </a:t>
            </a:r>
            <a:r>
              <a:rPr lang="en-US" dirty="0" err="1"/>
              <a:t>NoPromo</a:t>
            </a:r>
            <a:r>
              <a:rPr lang="en-US" dirty="0"/>
              <a:t>, TV, Price.</a:t>
            </a:r>
          </a:p>
          <a:p>
            <a:pPr lvl="1"/>
            <a:r>
              <a:rPr lang="en-US" dirty="0"/>
              <a:t>One response variable: </a:t>
            </a:r>
            <a:r>
              <a:rPr lang="en-US" dirty="0" err="1"/>
              <a:t>SalesChg</a:t>
            </a:r>
            <a:r>
              <a:rPr lang="en-US" dirty="0"/>
              <a:t>%.</a:t>
            </a:r>
          </a:p>
          <a:p>
            <a:pPr lvl="1"/>
            <a:r>
              <a:rPr lang="en-US" dirty="0"/>
              <a:t>Predict the response of a new treatment (e.g., TV).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altLang="zh-CN" dirty="0"/>
              <a:t>3: </a:t>
            </a:r>
            <a:r>
              <a:rPr lang="en-US" dirty="0"/>
              <a:t>Dealing with categorical predictors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3111" y="3083764"/>
            <a:ext cx="2274829" cy="3534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25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3602" name="Rectangle 1026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49249" y="837539"/>
                <a:ext cx="8794751" cy="5730316"/>
              </a:xfrm>
            </p:spPr>
            <p:txBody>
              <a:bodyPr>
                <a:normAutofit/>
              </a:bodyPr>
              <a:lstStyle/>
              <a:p>
                <a:pPr marL="287338" indent="-287338">
                  <a:lnSpc>
                    <a:spcPct val="110000"/>
                  </a:lnSpc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be 0/1 dummy variables for </a:t>
                </a:r>
                <a:r>
                  <a:rPr lang="en-US" sz="24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NoPromo</a:t>
                </a:r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TV and Price treatments. </a:t>
                </a:r>
                <a:endParaRPr lang="en-US" dirty="0"/>
              </a:p>
              <a:p>
                <a:pPr marL="287338" indent="-287338"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en-US" b="1" u="sng" dirty="0">
                    <a:solidFill>
                      <a:srgbClr val="FF0000"/>
                    </a:solidFill>
                  </a:rPr>
                  <a:t>A treatment effect </a:t>
                </a:r>
                <a:r>
                  <a:rPr lang="en-US" dirty="0"/>
                  <a:t>model relative to 0 is:</a:t>
                </a:r>
              </a:p>
              <a:p>
                <a:pPr marL="457200" lvl="1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CA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CA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87338" indent="-287338"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en-US" dirty="0"/>
                  <a:t>The </a:t>
                </a:r>
                <a:r>
                  <a:rPr lang="en-US" b="1" u="sng" dirty="0">
                    <a:solidFill>
                      <a:srgbClr val="0070C0"/>
                    </a:solidFill>
                  </a:rPr>
                  <a:t>'reference effect</a:t>
                </a:r>
                <a:r>
                  <a:rPr lang="en-US" dirty="0">
                    <a:solidFill>
                      <a:srgbClr val="0070C0"/>
                    </a:solidFill>
                  </a:rPr>
                  <a:t>' </a:t>
                </a:r>
                <a:r>
                  <a:rPr lang="en-US" dirty="0"/>
                  <a:t>model (with </a:t>
                </a:r>
                <a:r>
                  <a:rPr lang="en-US" dirty="0" err="1"/>
                  <a:t>NoPromo</a:t>
                </a:r>
                <a:r>
                  <a:rPr lang="en-US" dirty="0"/>
                  <a:t> as reference or baseline) is our usual regression model: </a:t>
                </a:r>
              </a:p>
              <a:p>
                <a:pPr marL="457200" lvl="1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CA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</m:oMath>
                  </m:oMathPara>
                </a14:m>
                <a:endParaRPr lang="en-US" u="sng" dirty="0"/>
              </a:p>
              <a:p>
                <a:pPr marL="5715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CA" i="1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:r>
                  <a:rPr lang="en-CA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en-US" dirty="0"/>
                  <a:t>These two models are equivalent.</a:t>
                </a: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en-US" dirty="0"/>
                  <a:t>R automatically converts the </a:t>
                </a:r>
                <a:r>
                  <a:rPr lang="en-US" dirty="0">
                    <a:solidFill>
                      <a:srgbClr val="FF0000"/>
                    </a:solidFill>
                  </a:rPr>
                  <a:t>treatment effect model</a:t>
                </a:r>
                <a:r>
                  <a:rPr lang="en-US" dirty="0"/>
                  <a:t> to the </a:t>
                </a:r>
                <a:r>
                  <a:rPr lang="en-US" dirty="0">
                    <a:solidFill>
                      <a:srgbClr val="0E50C0"/>
                    </a:solidFill>
                  </a:rPr>
                  <a:t>reference effect model</a:t>
                </a:r>
                <a:r>
                  <a:rPr lang="en-US" dirty="0"/>
                  <a:t>.   </a:t>
                </a:r>
              </a:p>
            </p:txBody>
          </p:sp>
        </mc:Choice>
        <mc:Fallback xmlns="">
          <p:sp>
            <p:nvSpPr>
              <p:cNvPr id="153602" name="Rectangle 102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49" y="837539"/>
                <a:ext cx="8794751" cy="5730316"/>
              </a:xfrm>
              <a:blipFill rotWithShape="0">
                <a:blip r:embed="rId3"/>
                <a:stretch>
                  <a:fillRect l="-901" t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605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Dummy Variables</a:t>
            </a:r>
          </a:p>
        </p:txBody>
      </p:sp>
    </p:spTree>
    <p:extLst>
      <p:ext uri="{BB962C8B-B14F-4D97-AF65-F5344CB8AC3E}">
        <p14:creationId xmlns:p14="http://schemas.microsoft.com/office/powerpoint/2010/main" val="12332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in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193" y="1996224"/>
            <a:ext cx="6449107" cy="3937350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4B07F9B-1D95-4B9E-8B34-92A8A265C25B}"/>
              </a:ext>
            </a:extLst>
          </p:cNvPr>
          <p:cNvSpPr txBox="1">
            <a:spLocks/>
          </p:cNvSpPr>
          <p:nvPr/>
        </p:nvSpPr>
        <p:spPr>
          <a:xfrm>
            <a:off x="463549" y="1021773"/>
            <a:ext cx="7575551" cy="8070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1600" b="0" dirty="0">
                <a:effectLst/>
                <a:latin typeface="Courier" charset="0"/>
                <a:ea typeface="Courier" charset="0"/>
                <a:cs typeface="Courier" charset="0"/>
              </a:rPr>
              <a:t>Example1.fit&lt;-lm(</a:t>
            </a:r>
            <a:r>
              <a:rPr lang="en-US" sz="1600" b="0" dirty="0" err="1">
                <a:effectLst/>
                <a:latin typeface="Courier" charset="0"/>
                <a:ea typeface="Courier" charset="0"/>
                <a:cs typeface="Courier" charset="0"/>
              </a:rPr>
              <a:t>perchange~treatment,data</a:t>
            </a:r>
            <a:r>
              <a:rPr lang="en-US" sz="1600" b="0" dirty="0">
                <a:effectLst/>
                <a:latin typeface="Courier" charset="0"/>
                <a:ea typeface="Courier" charset="0"/>
                <a:cs typeface="Courier" charset="0"/>
              </a:rPr>
              <a:t>=Example1_data) </a:t>
            </a:r>
            <a:r>
              <a:rPr lang="en-CA" sz="1600" b="0" dirty="0"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ummary</a:t>
            </a:r>
            <a:r>
              <a:rPr lang="en-US" sz="1600" b="0" dirty="0"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600" b="0" dirty="0">
                <a:effectLst/>
                <a:latin typeface="Courier" charset="0"/>
                <a:ea typeface="Courier" charset="0"/>
                <a:cs typeface="Courier" charset="0"/>
              </a:rPr>
              <a:t>Example1.fit</a:t>
            </a:r>
            <a:r>
              <a:rPr lang="en-US" sz="1600" b="0" dirty="0">
                <a:solidFill>
                  <a:schemeClr val="tx1"/>
                </a:solidFill>
                <a:effectLst/>
                <a:latin typeface="Courier" charset="0"/>
                <a:ea typeface="Courier" charset="0"/>
                <a:cs typeface="Courier" charset="0"/>
              </a:rPr>
              <a:t>)</a:t>
            </a:r>
            <a:endParaRPr lang="en-US" sz="1400" b="0" dirty="0">
              <a:solidFill>
                <a:srgbClr val="0E50C0"/>
              </a:solidFill>
              <a:effectLst/>
              <a:latin typeface="Courier" charset="0"/>
              <a:ea typeface="Courier" charset="0"/>
              <a:cs typeface="Courier" charset="0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CA" sz="1600" b="0" dirty="0">
              <a:solidFill>
                <a:schemeClr val="tx1"/>
              </a:solidFill>
              <a:effectLst/>
              <a:latin typeface="Courier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CA" sz="1600" b="0" dirty="0">
              <a:solidFill>
                <a:srgbClr val="0E50C0"/>
              </a:solidFill>
              <a:effectLst/>
              <a:latin typeface="Courier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941889" y="4479471"/>
            <a:ext cx="804611" cy="283634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954589" y="4720771"/>
            <a:ext cx="804611" cy="283634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954589" y="4211608"/>
            <a:ext cx="804611" cy="283634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15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/>
              <p:cNvSpPr txBox="1">
                <a:spLocks noChangeArrowheads="1"/>
              </p:cNvSpPr>
              <p:nvPr/>
            </p:nvSpPr>
            <p:spPr>
              <a:xfrm>
                <a:off x="473694" y="908539"/>
                <a:ext cx="8306322" cy="56337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lnSpc>
                    <a:spcPct val="110000"/>
                  </a:lnSpc>
                  <a:spcBef>
                    <a:spcPts val="1200"/>
                  </a:spcBef>
                  <a:buFont typeface="Arial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/>
                  <a:buChar char="–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</a:pPr>
                <a:r>
                  <a:rPr lang="en-US" b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</a:rPr>
                  <a:t>We seek for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latin typeface="Cambria Math"/>
                      </a:rPr>
                      <m:t>𝐛</m:t>
                    </m:r>
                    <m:r>
                      <a:rPr lang="en-US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dirty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dirty="0" smtClean="0">
                                <a:solidFill>
                                  <a:prstClr val="black">
                                    <a:lumMod val="85000"/>
                                    <a:lumOff val="15000"/>
                                  </a:prstClr>
                                </a:solidFill>
                                <a:effectLst/>
                                <a:latin typeface="Cambria Math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b="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solidFill>
                                      <a:prstClr val="black">
                                        <a:lumMod val="85000"/>
                                        <a:lumOff val="15000"/>
                                      </a:prstClr>
                                    </a:solidFill>
                                    <a:effectLst/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prstClr val="black">
                                <a:lumMod val="85000"/>
                                <a:lumOff val="15000"/>
                              </a:prstClr>
                            </a:solidFill>
                            <a:effectLst/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</a:rPr>
                  <a:t> that minimizes </a:t>
                </a:r>
                <a:r>
                  <a:rPr lang="en-US" b="0" dirty="0">
                    <a:solidFill>
                      <a:schemeClr val="tx1"/>
                    </a:solidFill>
                    <a:effectLst/>
                  </a:rPr>
                  <a:t>the squared errors, i.e.,</a:t>
                </a:r>
                <a:endParaRPr lang="en-US" dirty="0">
                  <a:solidFill>
                    <a:prstClr val="black"/>
                  </a:solidFill>
                  <a:effectLst/>
                </a:endParaRPr>
              </a:p>
              <a:p>
                <a:pPr fontAlgn="auto">
                  <a:spcAft>
                    <a:spcPts val="0"/>
                  </a:spcAft>
                </a:pPr>
                <a:endParaRPr lang="en-US" b="0" dirty="0">
                  <a:effectLst/>
                </a:endParaRPr>
              </a:p>
              <a:p>
                <a:pPr fontAlgn="auto">
                  <a:spcAft>
                    <a:spcPts val="0"/>
                  </a:spcAft>
                </a:pPr>
                <a:endParaRPr lang="en-US" b="0" dirty="0">
                  <a:effectLst/>
                </a:endParaRPr>
              </a:p>
            </p:txBody>
          </p:sp>
        </mc:Choice>
        <mc:Fallback xmlns="">
          <p:sp>
            <p:nvSpPr>
              <p:cNvPr id="13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4" y="908539"/>
                <a:ext cx="8306322" cy="5633775"/>
              </a:xfrm>
              <a:prstGeom prst="rect">
                <a:avLst/>
              </a:prstGeom>
              <a:blipFill rotWithShape="0">
                <a:blip r:embed="rId3"/>
                <a:stretch>
                  <a:fillRect l="-1028" t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Least Squares (OLS)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63373" y="1690001"/>
                <a:ext cx="5157181" cy="113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 b="0">
                                  <a:effectLst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effectLst/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dirty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effectLst/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>
                                  <a:solidFill>
                                    <a:prstClr val="black">
                                      <a:lumMod val="85000"/>
                                      <a:lumOff val="15000"/>
                                    </a:prstClr>
                                  </a:solidFill>
                                  <a:effectLst/>
                                  <a:latin typeface="Cambria Math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effectLst/>
                                  <a:latin typeface="Cambria Math" charset="0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CA" b="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b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b="0">
                                  <a:effectLst/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effectLst/>
                                  <a:latin typeface="Cambria Math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CA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dirty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prstClr val="black">
                                          <a:lumMod val="85000"/>
                                          <a:lumOff val="15000"/>
                                        </a:prstClr>
                                      </a:solidFill>
                                      <a:effectLst/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dirty="0" smtClean="0">
                                          <a:solidFill>
                                            <a:prstClr val="black">
                                              <a:lumMod val="85000"/>
                                              <a:lumOff val="15000"/>
                                            </a:prstClr>
                                          </a:solidFill>
                                          <a:effectLst/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CA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CA" b="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CA" b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CA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b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>
                  <a:effectLst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73" y="1690001"/>
                <a:ext cx="5157181" cy="11382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494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9248" y="979267"/>
                <a:ext cx="8672831" cy="532399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Standard linear regression</a:t>
                </a:r>
              </a:p>
              <a:p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CA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pPr marL="400050" lvl="1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increases by one unit,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dirty="0"/>
                  <a:t> will increase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units on average, no matter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is. </a:t>
                </a:r>
              </a:p>
              <a:p>
                <a:pPr marL="400050" lvl="1" indent="0">
                  <a:buNone/>
                </a:pPr>
                <a:endParaRPr lang="en-US" dirty="0"/>
              </a:p>
              <a:p>
                <a:r>
                  <a:rPr lang="en-US" dirty="0"/>
                  <a:t>Linear regression with interaction: </a:t>
                </a:r>
                <a:r>
                  <a:rPr lang="en-US" i="1" dirty="0"/>
                  <a:t>synergy effect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𝑌</m:t>
                      </m:r>
                      <m:r>
                        <a:rPr lang="en-CA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CA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CA" dirty="0"/>
                  <a:t>                     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CA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  <m:sSub>
                      <m:sSubPr>
                        <m:ctrlPr>
                          <a:rPr lang="en-CA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sz="1600" i="1" dirty="0"/>
                  <a:t>e.g. Y is GDP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i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600" i="1" dirty="0"/>
                  <a:t> is female(male) adult population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248" y="979267"/>
                <a:ext cx="8672831" cy="5323997"/>
              </a:xfrm>
              <a:blipFill rotWithShape="0">
                <a:blip r:embed="rId3"/>
                <a:stretch>
                  <a:fillRect l="-914" t="-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1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“Group Session 1-2” code in R studio.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 #2 </a:t>
            </a:r>
          </a:p>
        </p:txBody>
      </p:sp>
    </p:spTree>
    <p:extLst>
      <p:ext uri="{BB962C8B-B14F-4D97-AF65-F5344CB8AC3E}">
        <p14:creationId xmlns:p14="http://schemas.microsoft.com/office/powerpoint/2010/main" val="1495016280"/>
      </p:ext>
    </p:extLst>
  </p:cSld>
  <p:clrMapOvr>
    <a:masterClrMapping/>
  </p:clrMapOvr>
</p:sld>
</file>

<file path=ppt/theme/theme1.xml><?xml version="1.0" encoding="utf-8"?>
<a:theme xmlns:a="http://schemas.openxmlformats.org/drawingml/2006/main" name="QSB Theme -Final- July 20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24849</TotalTime>
  <Pages>35</Pages>
  <Words>1088</Words>
  <Application>Microsoft Macintosh PowerPoint</Application>
  <PresentationFormat>Letter Paper (8.5x11 in)</PresentationFormat>
  <Paragraphs>151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Courier</vt:lpstr>
      <vt:lpstr>Georgia</vt:lpstr>
      <vt:lpstr>Times New Roman</vt:lpstr>
      <vt:lpstr>QSB Theme -Final- July 2011</vt:lpstr>
      <vt:lpstr>MMA 867 Predictive Analytics  Regression</vt:lpstr>
      <vt:lpstr>Predicting the Price of Individual Diamond</vt:lpstr>
      <vt:lpstr>Diamond Data</vt:lpstr>
      <vt:lpstr>Module 3: Dealing with categorical predictors</vt:lpstr>
      <vt:lpstr>Introducing Dummy Variables</vt:lpstr>
      <vt:lpstr>Linear Regression in R</vt:lpstr>
      <vt:lpstr>Ordinary Least Squares (OLS)</vt:lpstr>
      <vt:lpstr>Interactions</vt:lpstr>
      <vt:lpstr>Group Discussion #2 </vt:lpstr>
      <vt:lpstr>Module 4: Variable Selection</vt:lpstr>
      <vt:lpstr>Regularizations</vt:lpstr>
      <vt:lpstr>In-sample, Out-of-sample Errors vs. model complexity</vt:lpstr>
      <vt:lpstr>LASSO</vt:lpstr>
      <vt:lpstr>L1 norm in LASSO</vt:lpstr>
      <vt:lpstr>LASSO vs. Ridge Regression</vt:lpstr>
      <vt:lpstr>LASSO vs. Ridge Regression</vt:lpstr>
      <vt:lpstr>R package: glmnet</vt:lpstr>
      <vt:lpstr>Understanding LASSO/Ridge: selecting λ</vt:lpstr>
      <vt:lpstr>Cross Validation</vt:lpstr>
      <vt:lpstr>Understanding LASSO/Ridge: selecting λ</vt:lpstr>
      <vt:lpstr>LASSO vs Ridge</vt:lpstr>
      <vt:lpstr>Team Assignment 1: Kaggle Competition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3.0 MMA 867 MANOVA and MV Regression</dc:title>
  <dc:subject>Multiple Regression</dc:subject>
  <dc:creator>Jeff McGill</dc:creator>
  <cp:lastModifiedBy>Jue Wang</cp:lastModifiedBy>
  <cp:revision>1511</cp:revision>
  <cp:lastPrinted>2013-10-21T16:05:50Z</cp:lastPrinted>
  <dcterms:created xsi:type="dcterms:W3CDTF">1995-01-19T14:20:42Z</dcterms:created>
  <dcterms:modified xsi:type="dcterms:W3CDTF">2024-07-25T15:41:21Z</dcterms:modified>
</cp:coreProperties>
</file>